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38"/>
  </p:notesMasterIdLst>
  <p:handoutMasterIdLst>
    <p:handoutMasterId r:id="rId39"/>
  </p:handoutMasterIdLst>
  <p:sldIdLst>
    <p:sldId id="265" r:id="rId9"/>
    <p:sldId id="266" r:id="rId10"/>
    <p:sldId id="267" r:id="rId11"/>
    <p:sldId id="268" r:id="rId12"/>
    <p:sldId id="269" r:id="rId13"/>
    <p:sldId id="270" r:id="rId14"/>
    <p:sldId id="271" r:id="rId15"/>
    <p:sldId id="295" r:id="rId16"/>
    <p:sldId id="272" r:id="rId17"/>
    <p:sldId id="296" r:id="rId18"/>
    <p:sldId id="273" r:id="rId19"/>
    <p:sldId id="274" r:id="rId20"/>
    <p:sldId id="275" r:id="rId21"/>
    <p:sldId id="276" r:id="rId22"/>
    <p:sldId id="277" r:id="rId23"/>
    <p:sldId id="278" r:id="rId24"/>
    <p:sldId id="279" r:id="rId25"/>
    <p:sldId id="280" r:id="rId26"/>
    <p:sldId id="281" r:id="rId27"/>
    <p:sldId id="282" r:id="rId28"/>
    <p:sldId id="297" r:id="rId29"/>
    <p:sldId id="284" r:id="rId30"/>
    <p:sldId id="288" r:id="rId31"/>
    <p:sldId id="289" r:id="rId32"/>
    <p:sldId id="291" r:id="rId33"/>
    <p:sldId id="299" r:id="rId34"/>
    <p:sldId id="292" r:id="rId35"/>
    <p:sldId id="293" r:id="rId36"/>
    <p:sldId id="294" r:id="rId3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0">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2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015" autoAdjust="0"/>
  </p:normalViewPr>
  <p:slideViewPr>
    <p:cSldViewPr snapToGrid="0" showGuides="1">
      <p:cViewPr varScale="1">
        <p:scale>
          <a:sx n="63" d="100"/>
          <a:sy n="63" d="100"/>
        </p:scale>
        <p:origin x="372" y="56"/>
      </p:cViewPr>
      <p:guideLst>
        <p:guide orient="horz" pos="780"/>
        <p:guide pos="185"/>
      </p:guideLst>
    </p:cSldViewPr>
  </p:slideViewPr>
  <p:notesTextViewPr>
    <p:cViewPr>
      <p:scale>
        <a:sx n="100" d="100"/>
        <a:sy n="100" d="100"/>
      </p:scale>
      <p:origin x="0" y="0"/>
    </p:cViewPr>
  </p:notesTextViewPr>
  <p:sorterViewPr>
    <p:cViewPr>
      <p:scale>
        <a:sx n="66" d="100"/>
        <a:sy n="66" d="100"/>
      </p:scale>
      <p:origin x="0" y="-2120"/>
    </p:cViewPr>
  </p:sorterViewPr>
  <p:notesViewPr>
    <p:cSldViewPr snapToGrid="0">
      <p:cViewPr varScale="1">
        <p:scale>
          <a:sx n="48" d="100"/>
          <a:sy n="48" d="100"/>
        </p:scale>
        <p:origin x="2716" y="28"/>
      </p:cViewPr>
      <p:guideLst>
        <p:guide orient="horz" pos="3224"/>
        <p:guide pos="426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3/27/2018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18755163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1501" y="768350"/>
            <a:ext cx="4935537" cy="3836988"/>
          </a:xfrm>
          <a:prstGeom prst="rect">
            <a:avLst/>
          </a:prstGeom>
          <a:noFill/>
          <a:ln w="12700">
            <a:solidFill>
              <a:prstClr val="black"/>
            </a:solidFill>
          </a:ln>
        </p:spPr>
        <p:txBody>
          <a:bodyPr vert="horz" lIns="99048" tIns="49524" rIns="99048" bIns="49524" rtlCol="0" anchor="ctr"/>
          <a:lstStyle/>
          <a:p>
            <a:r>
              <a:rPr lang="en-US" dirty="0"/>
              <a:t>text</a:t>
            </a:r>
          </a:p>
        </p:txBody>
      </p:sp>
      <p:sp>
        <p:nvSpPr>
          <p:cNvPr id="5" name="Notes Placeholder 4"/>
          <p:cNvSpPr>
            <a:spLocks noGrp="1"/>
          </p:cNvSpPr>
          <p:nvPr>
            <p:ph type="body" sz="quarter" idx="3"/>
          </p:nvPr>
        </p:nvSpPr>
        <p:spPr>
          <a:xfrm>
            <a:off x="1841500" y="4889500"/>
            <a:ext cx="4935537"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22645" y="5117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32835"/>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a:latin typeface="Arial" panose="020B0604020202020204" pitchFamily="34" charset="0"/>
                <a:cs typeface="Arial" panose="020B0604020202020204" pitchFamily="34" charset="0"/>
              </a:rPr>
              <a:t>Java Servlets 3.0	                                                                                        Session Tracking</a:t>
            </a:r>
          </a:p>
        </p:txBody>
      </p:sp>
      <p:sp>
        <p:nvSpPr>
          <p:cNvPr id="12" name="Rectangle 14"/>
          <p:cNvSpPr>
            <a:spLocks noChangeArrowheads="1"/>
          </p:cNvSpPr>
          <p:nvPr/>
        </p:nvSpPr>
        <p:spPr bwMode="auto">
          <a:xfrm>
            <a:off x="4006975" y="9646023"/>
            <a:ext cx="2859730" cy="255495"/>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a:t>
            </a:r>
            <a:r>
              <a:rPr lang="en-US" sz="1000" dirty="0" smtClean="0">
                <a:latin typeface="Arial" panose="020B0604020202020204" pitchFamily="34" charset="0"/>
                <a:cs typeface="Arial" panose="020B0604020202020204" pitchFamily="34" charset="0"/>
              </a:rPr>
              <a:t>10-</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
        <p:nvSpPr>
          <p:cNvPr id="7" name="Text Box 9"/>
          <p:cNvSpPr txBox="1">
            <a:spLocks noChangeArrowheads="1"/>
          </p:cNvSpPr>
          <p:nvPr/>
        </p:nvSpPr>
        <p:spPr bwMode="auto">
          <a:xfrm>
            <a:off x="4483"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394237696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8350"/>
            <a:ext cx="5114925" cy="3836988"/>
          </a:xfrm>
        </p:spPr>
      </p:sp>
      <p:sp>
        <p:nvSpPr>
          <p:cNvPr id="3" name="Notes Placeholder 2"/>
          <p:cNvSpPr>
            <a:spLocks noGrp="1"/>
          </p:cNvSpPr>
          <p:nvPr>
            <p:ph type="body" idx="1"/>
          </p:nvPr>
        </p:nvSpPr>
        <p:spPr>
          <a:xfrm>
            <a:off x="1841500" y="5118100"/>
            <a:ext cx="4935537" cy="4605576"/>
          </a:xfrm>
        </p:spPr>
        <p:txBody>
          <a:bodyPr>
            <a:normAutofit/>
          </a:bodyPr>
          <a:lstStyle/>
          <a:p>
            <a:endParaRPr lang="en-US" dirty="0"/>
          </a:p>
        </p:txBody>
      </p:sp>
      <p:sp>
        <p:nvSpPr>
          <p:cNvPr id="4" name="Text Box 9"/>
          <p:cNvSpPr txBox="1">
            <a:spLocks noChangeArrowheads="1"/>
          </p:cNvSpPr>
          <p:nvPr/>
        </p:nvSpPr>
        <p:spPr bwMode="auto">
          <a:xfrm>
            <a:off x="142875" y="1133475"/>
            <a:ext cx="1400175"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262264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US" dirty="0"/>
              <a:t>Execute the following servlets:</a:t>
            </a:r>
          </a:p>
          <a:p>
            <a:r>
              <a:rPr lang="en-US" dirty="0"/>
              <a:t>http://localhost:9090/SessionManagement/input.html</a:t>
            </a:r>
          </a:p>
          <a:p>
            <a:endParaRPr lang="en-US" dirty="0"/>
          </a:p>
          <a:p>
            <a:r>
              <a:rPr lang="en-US" dirty="0"/>
              <a:t>This would lead to servlet:</a:t>
            </a:r>
          </a:p>
          <a:p>
            <a:endParaRPr lang="en-US" dirty="0"/>
          </a:p>
          <a:p>
            <a:r>
              <a:rPr lang="en-US" dirty="0"/>
              <a:t>http://localhost:9090/SessionManagement/URLServlet</a:t>
            </a:r>
          </a:p>
          <a:p>
            <a:endParaRPr lang="en-US" dirty="0"/>
          </a:p>
          <a:p>
            <a:r>
              <a:rPr lang="en-US" dirty="0"/>
              <a:t>In </a:t>
            </a:r>
            <a:r>
              <a:rPr lang="en-US" dirty="0" err="1"/>
              <a:t>URLServlet</a:t>
            </a:r>
            <a:r>
              <a:rPr lang="en-US" dirty="0"/>
              <a:t>, username is appended as query string as shown below in partial listing.</a:t>
            </a:r>
          </a:p>
          <a:p>
            <a:endParaRPr lang="en-US" dirty="0"/>
          </a:p>
          <a:p>
            <a:r>
              <a:rPr lang="en-US" dirty="0" err="1"/>
              <a:t>out.print</a:t>
            </a:r>
            <a:r>
              <a:rPr lang="en-US" dirty="0"/>
              <a:t>("&lt;a </a:t>
            </a:r>
            <a:r>
              <a:rPr lang="en-US" dirty="0" err="1"/>
              <a:t>href</a:t>
            </a:r>
            <a:r>
              <a:rPr lang="en-US" dirty="0"/>
              <a:t>=‘</a:t>
            </a:r>
            <a:r>
              <a:rPr lang="en-US" dirty="0" err="1"/>
              <a:t>DisplayServlet?uname</a:t>
            </a:r>
            <a:r>
              <a:rPr lang="en-US" dirty="0"/>
              <a:t>="+n+"'&gt;visit&lt;/a&gt;");  </a:t>
            </a:r>
          </a:p>
          <a:p>
            <a:endParaRPr lang="en-US" dirty="0"/>
          </a:p>
          <a:p>
            <a:r>
              <a:rPr lang="en-US" dirty="0"/>
              <a:t>Then username is retrieved in </a:t>
            </a:r>
            <a:r>
              <a:rPr lang="en-US" dirty="0" err="1"/>
              <a:t>DisplayServlet</a:t>
            </a:r>
            <a:r>
              <a:rPr lang="en-US" dirty="0"/>
              <a:t>.</a:t>
            </a:r>
          </a:p>
          <a:p>
            <a:endParaRPr lang="en-US" dirty="0"/>
          </a:p>
          <a:p>
            <a:r>
              <a:rPr lang="en-US" dirty="0"/>
              <a:t>http://localhost:9090/SessionManagement/DisplayServlet?user=Yukti.</a:t>
            </a:r>
          </a:p>
          <a:p>
            <a:endParaRPr lang="en-US" dirty="0"/>
          </a:p>
          <a:p>
            <a:endParaRPr lang="en-US" dirty="0"/>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01908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3"/>
          <p:cNvSpPr>
            <a:spLocks noGrp="1" noChangeArrowheads="1"/>
          </p:cNvSpPr>
          <p:nvPr>
            <p:ph type="body" idx="1"/>
          </p:nvPr>
        </p:nvSpPr>
        <p:spPr/>
        <p:txBody>
          <a:bodyPr/>
          <a:lstStyle/>
          <a:p>
            <a:r>
              <a:rPr lang="en-AU"/>
              <a:t>Ways of Session Tracking in JEE:</a:t>
            </a:r>
          </a:p>
          <a:p>
            <a:r>
              <a:rPr lang="en-US"/>
              <a:t>Cookies:</a:t>
            </a:r>
          </a:p>
          <a:p>
            <a:r>
              <a:rPr lang="en-US"/>
              <a:t>Cookie is a bit of information stored in a small text file sent by a web server to a browser that can later be read back from the browser. When a browser receives a cookie, it saves the cookie and there-after sends the cookie back to the server each time it accesses a page on that server, subject to certain rules. Since cookie’s value can uniquely identify a client, cookies are often used for session tracking.</a:t>
            </a:r>
          </a:p>
          <a:p>
            <a:r>
              <a:rPr lang="en-AU"/>
              <a:t>The browser is expected to support 20 cookies for each Web server, 300 cookies total, and may limit cookie size to 4 KB each.</a:t>
            </a:r>
            <a:endParaRPr lang="en-US" dirty="0"/>
          </a:p>
        </p:txBody>
      </p:sp>
      <p:sp>
        <p:nvSpPr>
          <p:cNvPr id="4" name="Text Box 7"/>
          <p:cNvSpPr txBox="1">
            <a:spLocks noChangeArrowheads="1"/>
          </p:cNvSpPr>
          <p:nvPr/>
        </p:nvSpPr>
        <p:spPr bwMode="auto">
          <a:xfrm>
            <a:off x="152400" y="1295400"/>
            <a:ext cx="1409700" cy="2554545"/>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Get the answer from participants before explanation about cookies. Now correct them. If possible show the location of cookies on the machine.</a:t>
            </a:r>
          </a:p>
          <a:p>
            <a:pPr>
              <a:lnSpc>
                <a:spcPct val="100000"/>
              </a:lnSpc>
            </a:pPr>
            <a:r>
              <a:rPr lang="en-US" sz="1000" dirty="0">
                <a:solidFill>
                  <a:schemeClr val="tx1"/>
                </a:solidFill>
                <a:latin typeface="Arial" panose="020B0604020202020204" pitchFamily="34" charset="0"/>
                <a:cs typeface="Arial" panose="020B0604020202020204" pitchFamily="34" charset="0"/>
              </a:rPr>
              <a:t>Point out : Cookies may not be supported by all the browsers, accepting-not accepting, ask before accepting cookies can be set in the browser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75760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3"/>
          <p:cNvSpPr>
            <a:spLocks noGrp="1" noChangeArrowheads="1"/>
          </p:cNvSpPr>
          <p:nvPr>
            <p:ph type="body" idx="1"/>
          </p:nvPr>
        </p:nvSpPr>
        <p:spPr/>
        <p:txBody>
          <a:bodyPr/>
          <a:lstStyle/>
          <a:p>
            <a:r>
              <a:rPr lang="en-AU"/>
              <a:t>Ways of Session Tracking in JEE:</a:t>
            </a:r>
            <a:endParaRPr lang="en-US"/>
          </a:p>
          <a:p>
            <a:r>
              <a:rPr lang="en-US"/>
              <a:t>Working with Cookies</a:t>
            </a:r>
            <a:endParaRPr lang="en-AU"/>
          </a:p>
          <a:p>
            <a:r>
              <a:rPr lang="en-US"/>
              <a:t> Create a cookie with the Cookie( ) constructor:</a:t>
            </a:r>
            <a:endParaRPr lang="en-AU"/>
          </a:p>
          <a:p>
            <a:pPr lvl="1"/>
            <a:r>
              <a:rPr lang="en-US"/>
              <a:t> public Cookie( String name, String  value )</a:t>
            </a:r>
            <a:endParaRPr lang="en-AU"/>
          </a:p>
          <a:p>
            <a:r>
              <a:rPr lang="en-US"/>
              <a:t>This creates a new cookie with an initial name and value. </a:t>
            </a:r>
            <a:r>
              <a:rPr lang="en-AU"/>
              <a:t>A cookie has a name, a single value, and optional attributes such as a comment, path and domain qualifiers, a maximum age, and a version number.</a:t>
            </a:r>
            <a:endParaRPr lang="en-US"/>
          </a:p>
          <a:p>
            <a:r>
              <a:rPr lang="en-US"/>
              <a:t>The name of the cookie must be an HTTP/1.1 token. Tokens are strings that contain none of the special characters listed in. (Alphanumeric strings qualify as tokens.) </a:t>
            </a:r>
            <a:endParaRPr lang="en-AU"/>
          </a:p>
          <a:p>
            <a:r>
              <a:rPr lang="en-US"/>
              <a:t> The value of the cookie can be any string, though null values are not guaranteed to work the same way on all browsers. In addition, if a cookie is sent that complies with Netscape's original cookie specification, do not use whitespace or any of these characters: </a:t>
            </a:r>
            <a:endParaRPr lang="en-AU"/>
          </a:p>
          <a:p>
            <a:pPr lvl="1"/>
            <a:r>
              <a:rPr lang="en-US"/>
              <a:t> [ ] ( ) = , " / ? @ : ; </a:t>
            </a:r>
            <a:endParaRPr lang="en-AU"/>
          </a:p>
          <a:p>
            <a:r>
              <a:rPr lang="en-US"/>
              <a:t>A servlet can send a cookie to client by passing a Cookie object to the addCookie( ) method of HttpServletResponse:</a:t>
            </a:r>
            <a:endParaRPr lang="en-AU"/>
          </a:p>
          <a:p>
            <a:pPr lvl="1"/>
            <a:r>
              <a:rPr lang="en-US"/>
              <a:t> public void HttpServletResponse.addCookie(Cookie cookie)</a:t>
            </a:r>
            <a:endParaRPr lang="en-AU"/>
          </a:p>
          <a:p>
            <a:r>
              <a:rPr lang="en-US"/>
              <a:t>The method adds the specified cookie to the response. Additional cookies can be added with subsequent calls to addCookie( ).</a:t>
            </a:r>
            <a:endParaRPr lang="en-US" dirty="0"/>
          </a:p>
        </p:txBody>
      </p:sp>
      <p:sp>
        <p:nvSpPr>
          <p:cNvPr id="4" name="Text Box 7"/>
          <p:cNvSpPr txBox="1">
            <a:spLocks noChangeArrowheads="1"/>
          </p:cNvSpPr>
          <p:nvPr/>
        </p:nvSpPr>
        <p:spPr bwMode="auto">
          <a:xfrm>
            <a:off x="152400" y="1295400"/>
            <a:ext cx="1409700" cy="1938992"/>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creating cookies in 3 steps to make it easy. Creating cookie, setting the age, adding cookie.</a:t>
            </a:r>
          </a:p>
          <a:p>
            <a:pPr>
              <a:lnSpc>
                <a:spcPct val="100000"/>
              </a:lnSpc>
            </a:pPr>
            <a:r>
              <a:rPr lang="en-US" sz="1000" dirty="0">
                <a:solidFill>
                  <a:schemeClr val="tx1"/>
                </a:solidFill>
                <a:latin typeface="Arial" panose="020B0604020202020204" pitchFamily="34" charset="0"/>
                <a:cs typeface="Arial" panose="020B0604020202020204" pitchFamily="34" charset="0"/>
              </a:rPr>
              <a:t>Explain retrieval of cookies and mention it returns an array by reiterating that a site can support up to 20 cookies.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609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Notes Placeholder 2"/>
          <p:cNvSpPr>
            <a:spLocks noGrp="1"/>
          </p:cNvSpPr>
          <p:nvPr>
            <p:ph type="body" idx="1"/>
          </p:nvPr>
        </p:nvSpPr>
        <p:spPr>
          <a:xfrm>
            <a:off x="1841501" y="938173"/>
            <a:ext cx="4935537" cy="8530622"/>
          </a:xfrm>
          <a:noFill/>
          <a:ln/>
        </p:spPr>
        <p:txBody>
          <a:bodyPr/>
          <a:lstStyle/>
          <a:p>
            <a:pPr marL="247620" indent="-247620">
              <a:lnSpc>
                <a:spcPct val="85000"/>
              </a:lnSpc>
            </a:pPr>
            <a:r>
              <a:rPr lang="en-AU" b="1" u="sng" dirty="0"/>
              <a:t>Ways of Session Tracking in JEE</a:t>
            </a:r>
            <a:r>
              <a:rPr lang="en-AU" b="1" dirty="0"/>
              <a:t>:</a:t>
            </a:r>
            <a:endParaRPr lang="en-US" dirty="0"/>
          </a:p>
          <a:p>
            <a:pPr marL="247620" indent="-247620"/>
            <a:r>
              <a:rPr lang="en-US" b="1" dirty="0"/>
              <a:t>Working with Cookies:</a:t>
            </a:r>
            <a:endParaRPr lang="en-US" dirty="0"/>
          </a:p>
          <a:p>
            <a:pPr marL="247620" indent="-247620">
              <a:buFontTx/>
              <a:buChar char="•"/>
            </a:pPr>
            <a:r>
              <a:rPr lang="en-US" dirty="0"/>
              <a:t>Since cookies are sent using HTTP headers, they should be added to response before any content is sent.  </a:t>
            </a:r>
            <a:endParaRPr lang="en-AU" dirty="0"/>
          </a:p>
          <a:p>
            <a:pPr marL="247620" indent="-247620">
              <a:buFontTx/>
              <a:buChar char="•"/>
            </a:pPr>
            <a:r>
              <a:rPr lang="en-US" dirty="0"/>
              <a:t>The code to set a cookie looks like this:</a:t>
            </a:r>
          </a:p>
          <a:p>
            <a:pPr marL="247620" indent="-247620">
              <a:buFontTx/>
              <a:buChar char="•"/>
            </a:pPr>
            <a:endParaRPr lang="en-US" dirty="0"/>
          </a:p>
          <a:p>
            <a:pPr marL="247620" indent="-247620">
              <a:buFontTx/>
              <a:buChar char="•"/>
            </a:pPr>
            <a:endParaRPr lang="en-AU" dirty="0"/>
          </a:p>
          <a:p>
            <a:pPr lvl="1"/>
            <a:endParaRPr lang="en-AU" i="1" dirty="0"/>
          </a:p>
          <a:p>
            <a:pPr lvl="1"/>
            <a:endParaRPr lang="en-AU" i="1" dirty="0"/>
          </a:p>
          <a:p>
            <a:pPr lvl="1"/>
            <a:endParaRPr lang="en-AU" i="1" dirty="0"/>
          </a:p>
          <a:p>
            <a:pPr lvl="1"/>
            <a:endParaRPr lang="en-AU" i="1" dirty="0"/>
          </a:p>
          <a:p>
            <a:pPr lvl="1"/>
            <a:endParaRPr lang="en-AU" i="1" dirty="0"/>
          </a:p>
          <a:p>
            <a:pPr lvl="1"/>
            <a:endParaRPr lang="en-AU" i="1" dirty="0"/>
          </a:p>
          <a:p>
            <a:pPr marL="247620" indent="-247620">
              <a:buFontTx/>
              <a:buChar char="•"/>
            </a:pPr>
            <a:r>
              <a:rPr lang="en-US" dirty="0"/>
              <a:t>A servlet retrieves cookies by calling the </a:t>
            </a:r>
            <a:r>
              <a:rPr lang="en-US" dirty="0" err="1"/>
              <a:t>getCookies</a:t>
            </a:r>
            <a:r>
              <a:rPr lang="en-US" dirty="0"/>
              <a:t>( ) method of  </a:t>
            </a:r>
            <a:r>
              <a:rPr lang="en-US" dirty="0" err="1"/>
              <a:t>HttpServletRequest</a:t>
            </a:r>
            <a:r>
              <a:rPr lang="en-US" dirty="0"/>
              <a:t>.</a:t>
            </a:r>
          </a:p>
          <a:p>
            <a:pPr marL="247620" indent="-247620">
              <a:buFontTx/>
              <a:buChar char="•"/>
            </a:pPr>
            <a:endParaRPr lang="en-US" dirty="0"/>
          </a:p>
          <a:p>
            <a:pPr marL="247620" indent="-247620">
              <a:buFontTx/>
              <a:buChar char="•"/>
            </a:pPr>
            <a:endParaRPr lang="en-US" dirty="0"/>
          </a:p>
          <a:p>
            <a:pPr marL="247620" indent="-247620"/>
            <a:endParaRPr lang="en-US" dirty="0"/>
          </a:p>
          <a:p>
            <a:pPr marL="247620" indent="-247620"/>
            <a:endParaRPr lang="en-US" b="1" dirty="0"/>
          </a:p>
          <a:p>
            <a:pPr marL="247620" indent="-247620">
              <a:buFontTx/>
              <a:buChar char="•"/>
            </a:pPr>
            <a:endParaRPr lang="en-US" dirty="0"/>
          </a:p>
          <a:p>
            <a:pPr marL="247620" indent="-247620">
              <a:buFontTx/>
              <a:buChar char="•"/>
            </a:pPr>
            <a:endParaRPr lang="en-US" dirty="0"/>
          </a:p>
          <a:p>
            <a:pPr marL="247620" indent="-247620">
              <a:buFontTx/>
              <a:buChar char="•"/>
            </a:pPr>
            <a:endParaRPr lang="en-US" dirty="0"/>
          </a:p>
          <a:p>
            <a:pPr marL="247620" indent="-247620">
              <a:buFontTx/>
              <a:buChar char="•"/>
            </a:pPr>
            <a:r>
              <a:rPr lang="en-US" dirty="0"/>
              <a:t>This method returns an array of Cookie objects that contains all the cookies sent by the browser as part of the request or null if no cookies were sent. </a:t>
            </a:r>
            <a:r>
              <a:rPr lang="en-AU" dirty="0"/>
              <a:t>Several cookies might have the same name but different path attributes. </a:t>
            </a:r>
            <a:r>
              <a:rPr lang="en-US" dirty="0"/>
              <a:t>The code to fetch the cookies looks like this:</a:t>
            </a:r>
          </a:p>
          <a:p>
            <a:pPr marL="247620" indent="-247620">
              <a:buFontTx/>
              <a:buChar char="•"/>
            </a:pPr>
            <a:endParaRPr lang="en-US" dirty="0"/>
          </a:p>
          <a:p>
            <a:pPr marL="247620" indent="-247620">
              <a:buFontTx/>
              <a:buChar char="•"/>
            </a:pPr>
            <a:endParaRPr lang="en-US" dirty="0"/>
          </a:p>
          <a:p>
            <a:pPr marL="247620" indent="-247620">
              <a:buFontTx/>
              <a:buChar char="•"/>
            </a:pPr>
            <a:endParaRPr lang="en-US" dirty="0"/>
          </a:p>
          <a:p>
            <a:pPr marL="247620" indent="-247620">
              <a:buFontTx/>
              <a:buChar char="•"/>
            </a:pPr>
            <a:endParaRPr lang="en-AU" dirty="0"/>
          </a:p>
        </p:txBody>
      </p:sp>
      <p:sp>
        <p:nvSpPr>
          <p:cNvPr id="51205" name="AutoShape 9"/>
          <p:cNvSpPr>
            <a:spLocks noChangeArrowheads="1"/>
          </p:cNvSpPr>
          <p:nvPr/>
        </p:nvSpPr>
        <p:spPr bwMode="auto">
          <a:xfrm>
            <a:off x="1949076" y="5231130"/>
            <a:ext cx="4151118" cy="1748413"/>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Cookie[] cookies = </a:t>
            </a:r>
            <a:r>
              <a:rPr lang="en-US" sz="1100" dirty="0" err="1">
                <a:latin typeface="Arial" panose="020B0604020202020204" pitchFamily="34" charset="0"/>
                <a:cs typeface="Arial" panose="020B0604020202020204" pitchFamily="34" charset="0"/>
              </a:rPr>
              <a:t>req.getCookies</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if (cookies != null) {</a:t>
            </a:r>
          </a:p>
          <a:p>
            <a:pPr marL="247620" lvl="1"/>
            <a:r>
              <a:rPr lang="en-US" sz="1100" dirty="0">
                <a:latin typeface="Arial" panose="020B0604020202020204" pitchFamily="34" charset="0"/>
                <a:cs typeface="Arial" panose="020B0604020202020204" pitchFamily="34" charset="0"/>
              </a:rPr>
              <a:t>      for (</a:t>
            </a:r>
            <a:r>
              <a:rPr lang="en-US" sz="1100" dirty="0" err="1">
                <a:latin typeface="Arial" panose="020B0604020202020204" pitchFamily="34" charset="0"/>
                <a:cs typeface="Arial" panose="020B0604020202020204" pitchFamily="34" charset="0"/>
              </a:rPr>
              <a:t>int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 0;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&lt; </a:t>
            </a:r>
            <a:r>
              <a:rPr lang="en-US" sz="1100" dirty="0" err="1">
                <a:latin typeface="Arial" panose="020B0604020202020204" pitchFamily="34" charset="0"/>
                <a:cs typeface="Arial" panose="020B0604020202020204" pitchFamily="34" charset="0"/>
              </a:rPr>
              <a:t>cookies.length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if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getName</a:t>
            </a:r>
            <a:r>
              <a:rPr lang="en-US" sz="1100" dirty="0">
                <a:latin typeface="Arial" panose="020B0604020202020204" pitchFamily="34" charset="0"/>
                <a:cs typeface="Arial" panose="020B0604020202020204" pitchFamily="34" charset="0"/>
              </a:rPr>
              <a:t>().equals("</a:t>
            </a:r>
            <a:r>
              <a:rPr lang="en-US" sz="1100" dirty="0" err="1">
                <a:latin typeface="Arial" panose="020B0604020202020204" pitchFamily="34" charset="0"/>
                <a:cs typeface="Arial" panose="020B0604020202020204" pitchFamily="34" charset="0"/>
              </a:rPr>
              <a:t>sessionid</a:t>
            </a:r>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String name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getName</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String value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getValue</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a:t>
            </a:r>
          </a:p>
        </p:txBody>
      </p:sp>
      <p:sp>
        <p:nvSpPr>
          <p:cNvPr id="51206" name="AutoShape 10"/>
          <p:cNvSpPr>
            <a:spLocks noChangeArrowheads="1"/>
          </p:cNvSpPr>
          <p:nvPr/>
        </p:nvSpPr>
        <p:spPr bwMode="auto">
          <a:xfrm>
            <a:off x="1840200" y="1968544"/>
            <a:ext cx="4151118" cy="586396"/>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Cookie </a:t>
            </a:r>
            <a:r>
              <a:rPr lang="en-US" sz="1100" dirty="0" err="1">
                <a:latin typeface="Arial" panose="020B0604020202020204" pitchFamily="34" charset="0"/>
                <a:cs typeface="Arial" panose="020B0604020202020204" pitchFamily="34" charset="0"/>
              </a:rPr>
              <a:t>cookie</a:t>
            </a:r>
            <a:r>
              <a:rPr lang="en-US" sz="1100" dirty="0">
                <a:latin typeface="Arial" panose="020B0604020202020204" pitchFamily="34" charset="0"/>
                <a:cs typeface="Arial" panose="020B0604020202020204" pitchFamily="34" charset="0"/>
              </a:rPr>
              <a:t>=new Cookie(“ID” , “123” );</a:t>
            </a:r>
          </a:p>
          <a:p>
            <a:pPr marL="247620" lvl="1"/>
            <a:r>
              <a:rPr lang="en-US" sz="1100" dirty="0" err="1">
                <a:latin typeface="Arial" panose="020B0604020202020204" pitchFamily="34" charset="0"/>
                <a:cs typeface="Arial" panose="020B0604020202020204" pitchFamily="34" charset="0"/>
              </a:rPr>
              <a:t>res.addCookie</a:t>
            </a:r>
            <a:r>
              <a:rPr lang="en-US" sz="1100" dirty="0">
                <a:latin typeface="Arial" panose="020B0604020202020204" pitchFamily="34" charset="0"/>
                <a:cs typeface="Arial" panose="020B0604020202020204" pitchFamily="34" charset="0"/>
              </a:rPr>
              <a:t>(cookie);</a:t>
            </a:r>
          </a:p>
        </p:txBody>
      </p:sp>
      <p:sp>
        <p:nvSpPr>
          <p:cNvPr id="51207" name="AutoShape 11"/>
          <p:cNvSpPr>
            <a:spLocks noChangeArrowheads="1"/>
          </p:cNvSpPr>
          <p:nvPr/>
        </p:nvSpPr>
        <p:spPr bwMode="auto">
          <a:xfrm>
            <a:off x="1949076" y="3579567"/>
            <a:ext cx="4151118" cy="340249"/>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public Cookies[ ] </a:t>
            </a:r>
            <a:r>
              <a:rPr lang="en-US" sz="1100" dirty="0" err="1">
                <a:latin typeface="Arial" panose="020B0604020202020204" pitchFamily="34" charset="0"/>
                <a:cs typeface="Arial" panose="020B0604020202020204" pitchFamily="34" charset="0"/>
              </a:rPr>
              <a:t>HttpServletRequest.getCookies</a:t>
            </a:r>
            <a:r>
              <a:rPr lang="en-US" sz="1100" dirty="0">
                <a:latin typeface="Arial" panose="020B0604020202020204" pitchFamily="34" charset="0"/>
                <a:cs typeface="Arial" panose="020B0604020202020204" pitchFamily="34" charset="0"/>
              </a:rPr>
              <a:t>( )</a:t>
            </a:r>
          </a:p>
        </p:txBody>
      </p:sp>
      <p:sp>
        <p:nvSpPr>
          <p:cNvPr id="6" name="Text Box 7"/>
          <p:cNvSpPr txBox="1">
            <a:spLocks noChangeArrowheads="1"/>
          </p:cNvSpPr>
          <p:nvPr/>
        </p:nvSpPr>
        <p:spPr bwMode="auto">
          <a:xfrm>
            <a:off x="152400" y="1295400"/>
            <a:ext cx="1409700" cy="1015663"/>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methods like set-get </a:t>
            </a:r>
            <a:r>
              <a:rPr lang="en-US" sz="1000" dirty="0" err="1">
                <a:solidFill>
                  <a:schemeClr val="tx1"/>
                </a:solidFill>
                <a:latin typeface="Arial" panose="020B0604020202020204" pitchFamily="34" charset="0"/>
                <a:cs typeface="Arial" panose="020B0604020202020204" pitchFamily="34" charset="0"/>
              </a:rPr>
              <a:t>MaxAge</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getValue</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getName</a:t>
            </a:r>
            <a:r>
              <a:rPr lang="en-US" sz="1000" dirty="0">
                <a:solidFill>
                  <a:schemeClr val="tx1"/>
                </a:solidFill>
                <a:latin typeface="Arial" panose="020B0604020202020204" pitchFamily="34" charset="0"/>
                <a:cs typeface="Arial" panose="020B0604020202020204" pitchFamily="34" charset="0"/>
              </a:rPr>
              <a:t>. Other methods ask them to go through docs</a:t>
            </a:r>
          </a:p>
        </p:txBody>
      </p:sp>
    </p:spTree>
    <p:extLst>
      <p:ext uri="{BB962C8B-B14F-4D97-AF65-F5344CB8AC3E}">
        <p14:creationId xmlns:p14="http://schemas.microsoft.com/office/powerpoint/2010/main" val="309051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body" idx="1"/>
          </p:nvPr>
        </p:nvSpPr>
        <p:spPr/>
        <p:txBody>
          <a:bodyPr/>
          <a:lstStyle/>
          <a:p>
            <a:r>
              <a:rPr lang="en-AU" dirty="0"/>
              <a:t>Ways of Session Tracking in JEE:</a:t>
            </a:r>
            <a:endParaRPr lang="en-US" dirty="0"/>
          </a:p>
          <a:p>
            <a:r>
              <a:rPr lang="en-US" dirty="0"/>
              <a:t>Cookie Methods:</a:t>
            </a:r>
          </a:p>
          <a:p>
            <a:r>
              <a:rPr lang="en-US" dirty="0"/>
              <a:t>public void </a:t>
            </a:r>
            <a:r>
              <a:rPr lang="en-US" dirty="0" err="1"/>
              <a:t>setComment</a:t>
            </a:r>
            <a:r>
              <a:rPr lang="en-US" dirty="0"/>
              <a:t>(</a:t>
            </a:r>
            <a:r>
              <a:rPr lang="en-US" dirty="0" err="1"/>
              <a:t>java.lang.String</a:t>
            </a:r>
            <a:r>
              <a:rPr lang="en-US" dirty="0"/>
              <a:t> purpose) :</a:t>
            </a:r>
            <a:endParaRPr lang="en-AU" dirty="0"/>
          </a:p>
          <a:p>
            <a:r>
              <a:rPr lang="en-US" dirty="0"/>
              <a:t>	It specifies a comment that describes a cookie's purpose.</a:t>
            </a:r>
          </a:p>
          <a:p>
            <a:r>
              <a:rPr lang="en-US" dirty="0"/>
              <a:t>public </a:t>
            </a:r>
            <a:r>
              <a:rPr lang="en-US" dirty="0" err="1"/>
              <a:t>java.lang.String</a:t>
            </a:r>
            <a:r>
              <a:rPr lang="en-US" dirty="0"/>
              <a:t> </a:t>
            </a:r>
            <a:r>
              <a:rPr lang="en-US" dirty="0" err="1"/>
              <a:t>getComment</a:t>
            </a:r>
            <a:r>
              <a:rPr lang="en-US" dirty="0"/>
              <a:t>() :</a:t>
            </a:r>
            <a:endParaRPr lang="en-AU" dirty="0"/>
          </a:p>
          <a:p>
            <a:r>
              <a:rPr lang="en-US" dirty="0"/>
              <a:t>	It returns the comment describing the purpose of this cookie, or null if the cookie has no comment.</a:t>
            </a:r>
          </a:p>
          <a:p>
            <a:r>
              <a:rPr lang="en-US" dirty="0"/>
              <a:t>public void </a:t>
            </a:r>
            <a:r>
              <a:rPr lang="en-US" dirty="0" err="1"/>
              <a:t>setDomain</a:t>
            </a:r>
            <a:r>
              <a:rPr lang="en-US" dirty="0"/>
              <a:t>(</a:t>
            </a:r>
            <a:r>
              <a:rPr lang="en-US" dirty="0" err="1"/>
              <a:t>java.lang.String</a:t>
            </a:r>
            <a:r>
              <a:rPr lang="en-US" dirty="0"/>
              <a:t> pattern) :</a:t>
            </a:r>
            <a:endParaRPr lang="en-AU" dirty="0"/>
          </a:p>
          <a:p>
            <a:r>
              <a:rPr lang="en-US" dirty="0"/>
              <a:t>	It specifies the domain within which this cookie should be presented.</a:t>
            </a:r>
          </a:p>
          <a:p>
            <a:r>
              <a:rPr lang="en-US" dirty="0"/>
              <a:t>public </a:t>
            </a:r>
            <a:r>
              <a:rPr lang="en-US" dirty="0" err="1"/>
              <a:t>java.lang.String</a:t>
            </a:r>
            <a:r>
              <a:rPr lang="en-US" dirty="0"/>
              <a:t> </a:t>
            </a:r>
            <a:r>
              <a:rPr lang="en-US" dirty="0" err="1"/>
              <a:t>getDomain</a:t>
            </a:r>
            <a:r>
              <a:rPr lang="en-US" dirty="0"/>
              <a:t>() :</a:t>
            </a:r>
            <a:endParaRPr lang="en-AU" dirty="0"/>
          </a:p>
          <a:p>
            <a:r>
              <a:rPr lang="en-US" dirty="0"/>
              <a:t>	It returns the domain name set for this cookie.</a:t>
            </a:r>
          </a:p>
          <a:p>
            <a:r>
              <a:rPr lang="en-US" dirty="0"/>
              <a:t>public void </a:t>
            </a:r>
            <a:r>
              <a:rPr lang="en-US" dirty="0" err="1"/>
              <a:t>setMaxAge</a:t>
            </a:r>
            <a:r>
              <a:rPr lang="en-US" dirty="0"/>
              <a:t>(</a:t>
            </a:r>
            <a:r>
              <a:rPr lang="en-US" dirty="0" err="1"/>
              <a:t>int</a:t>
            </a:r>
            <a:r>
              <a:rPr lang="en-US" dirty="0"/>
              <a:t> expiry) :</a:t>
            </a:r>
            <a:endParaRPr lang="en-AU" dirty="0"/>
          </a:p>
          <a:p>
            <a:r>
              <a:rPr lang="en-US" dirty="0"/>
              <a:t>	It sets the maximum age of the cookie in seconds. A positive value indicates that the cookie will expire after that many seconds have passed. Note that the value is the maximum age when the cookie will expire, not the cookie's current age. A negative value means that the cookie is not stored persistently and will be deleted when the Web browser exits. A zero value causes the cookie to be deleted.</a:t>
            </a:r>
          </a:p>
          <a:p>
            <a:r>
              <a:rPr lang="en-US" dirty="0"/>
              <a:t>public </a:t>
            </a:r>
            <a:r>
              <a:rPr lang="en-US" dirty="0" err="1"/>
              <a:t>int</a:t>
            </a:r>
            <a:r>
              <a:rPr lang="en-US" dirty="0"/>
              <a:t> </a:t>
            </a:r>
            <a:r>
              <a:rPr lang="en-US" dirty="0" err="1"/>
              <a:t>getMaxAge</a:t>
            </a:r>
            <a:r>
              <a:rPr lang="en-US" dirty="0"/>
              <a:t>() :</a:t>
            </a:r>
            <a:endParaRPr lang="en-AU" dirty="0"/>
          </a:p>
          <a:p>
            <a:r>
              <a:rPr lang="en-US" dirty="0"/>
              <a:t>	It returns the maximum age of the cookie, specified in seconds. If </a:t>
            </a:r>
            <a:r>
              <a:rPr lang="en-US" dirty="0" err="1"/>
              <a:t>getMaxAge</a:t>
            </a:r>
            <a:r>
              <a:rPr lang="en-US" dirty="0"/>
              <a:t> returns a negative value, the cookie was not stored persistently. This method does not return a zero value, because if a cookie's age was set to zero with </a:t>
            </a:r>
            <a:r>
              <a:rPr lang="en-US" dirty="0" err="1"/>
              <a:t>setMaxAge</a:t>
            </a:r>
            <a:r>
              <a:rPr lang="en-US" dirty="0"/>
              <a:t>, the cookie was deleted.</a:t>
            </a:r>
          </a:p>
        </p:txBody>
      </p:sp>
      <p:sp>
        <p:nvSpPr>
          <p:cNvPr id="4" name="Text Box 4"/>
          <p:cNvSpPr txBox="1">
            <a:spLocks noChangeArrowheads="1"/>
          </p:cNvSpPr>
          <p:nvPr/>
        </p:nvSpPr>
        <p:spPr bwMode="auto">
          <a:xfrm>
            <a:off x="152400" y="1295400"/>
            <a:ext cx="137160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servlet after explaining the code. Show the cookie that has got stored on the machine. Also open the file and show content of that file.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5218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Notes Placeholder 2"/>
          <p:cNvSpPr>
            <a:spLocks noGrp="1"/>
          </p:cNvSpPr>
          <p:nvPr>
            <p:ph type="body" idx="1"/>
          </p:nvPr>
        </p:nvSpPr>
        <p:spPr/>
        <p:txBody>
          <a:bodyPr/>
          <a:lstStyle/>
          <a:p>
            <a:r>
              <a:rPr lang="en-AU" dirty="0"/>
              <a:t>Ways of Session Tracking in JEE:</a:t>
            </a:r>
            <a:endParaRPr lang="en-US" dirty="0"/>
          </a:p>
          <a:p>
            <a:r>
              <a:rPr lang="en-US" dirty="0"/>
              <a:t>Cookie Methods:</a:t>
            </a:r>
          </a:p>
          <a:p>
            <a:r>
              <a:rPr lang="en-US" dirty="0"/>
              <a:t>public void </a:t>
            </a:r>
            <a:r>
              <a:rPr lang="en-US" dirty="0" err="1"/>
              <a:t>setPath</a:t>
            </a:r>
            <a:r>
              <a:rPr lang="en-US" dirty="0"/>
              <a:t>(</a:t>
            </a:r>
            <a:r>
              <a:rPr lang="en-US" dirty="0" err="1"/>
              <a:t>java.lang.String</a:t>
            </a:r>
            <a:r>
              <a:rPr lang="en-US" dirty="0"/>
              <a:t> </a:t>
            </a:r>
            <a:r>
              <a:rPr lang="en-US" dirty="0" err="1"/>
              <a:t>uri</a:t>
            </a:r>
            <a:r>
              <a:rPr lang="en-US" dirty="0"/>
              <a:t>)</a:t>
            </a:r>
            <a:endParaRPr lang="en-AU" dirty="0"/>
          </a:p>
          <a:p>
            <a:r>
              <a:rPr lang="en-US" dirty="0"/>
              <a:t>	It specifies a path for the cookie, which is the set of URIs to which the client should return the cookie. The cookie is visible to all the pages in the directory being specified, and all the pages in that directory's subdirectories. A cookie's path must include the servlet that set the cookie, for example, servlet/dir1, which makes the cookie visible to all directories on the server under dir1. </a:t>
            </a:r>
            <a:endParaRPr lang="en-AU" dirty="0"/>
          </a:p>
          <a:p>
            <a:r>
              <a:rPr lang="en-US" dirty="0"/>
              <a:t>public </a:t>
            </a:r>
            <a:r>
              <a:rPr lang="en-US" dirty="0" err="1"/>
              <a:t>java.lang.String</a:t>
            </a:r>
            <a:r>
              <a:rPr lang="en-US" dirty="0"/>
              <a:t> </a:t>
            </a:r>
            <a:r>
              <a:rPr lang="en-US" dirty="0" err="1"/>
              <a:t>getPath</a:t>
            </a:r>
            <a:r>
              <a:rPr lang="en-US" dirty="0"/>
              <a:t>()</a:t>
            </a:r>
            <a:endParaRPr lang="en-AU" dirty="0"/>
          </a:p>
          <a:p>
            <a:r>
              <a:rPr lang="en-US" dirty="0"/>
              <a:t>	It returns the paths (that is, URIs) on the server to which the browser returns this cookie. The cookie is visible to all subdirectories within the specified path on the server.</a:t>
            </a:r>
          </a:p>
          <a:p>
            <a:r>
              <a:rPr lang="en-US" dirty="0"/>
              <a:t>public void </a:t>
            </a:r>
            <a:r>
              <a:rPr lang="en-US" dirty="0" err="1"/>
              <a:t>setSecure</a:t>
            </a:r>
            <a:r>
              <a:rPr lang="en-US" dirty="0"/>
              <a:t>(</a:t>
            </a:r>
            <a:r>
              <a:rPr lang="en-US" dirty="0" err="1"/>
              <a:t>boolean</a:t>
            </a:r>
            <a:r>
              <a:rPr lang="en-US" dirty="0"/>
              <a:t> flag)</a:t>
            </a:r>
            <a:endParaRPr lang="en-AU" dirty="0"/>
          </a:p>
          <a:p>
            <a:r>
              <a:rPr lang="en-US" dirty="0"/>
              <a:t>	It indicates to the browser whether the cookie should only be sent using a secure protocol, such as HTTPS or SSL. This method should only be used when the cookie's originating server used a secure protocol to set the cookie's value. The default value is false.</a:t>
            </a:r>
          </a:p>
          <a:p>
            <a:r>
              <a:rPr lang="en-US" dirty="0"/>
              <a:t>public </a:t>
            </a:r>
            <a:r>
              <a:rPr lang="en-US" dirty="0" err="1"/>
              <a:t>boolean</a:t>
            </a:r>
            <a:r>
              <a:rPr lang="en-US" dirty="0"/>
              <a:t> </a:t>
            </a:r>
            <a:r>
              <a:rPr lang="en-US" dirty="0" err="1"/>
              <a:t>getSecure</a:t>
            </a:r>
            <a:r>
              <a:rPr lang="en-US" dirty="0"/>
              <a:t>()</a:t>
            </a:r>
            <a:endParaRPr lang="en-AU" dirty="0"/>
          </a:p>
          <a:p>
            <a:r>
              <a:rPr lang="en-US" dirty="0"/>
              <a:t>	It returns true if the browser is sending cookies only over a secure protocol, or false if the browser can use a standard protocol.</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74269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p:cNvSpPr>
            <a:spLocks noGrp="1" noChangeArrowheads="1"/>
          </p:cNvSpPr>
          <p:nvPr>
            <p:ph type="body" idx="1"/>
          </p:nvPr>
        </p:nvSpPr>
        <p:spPr/>
        <p:txBody>
          <a:bodyPr/>
          <a:lstStyle/>
          <a:p>
            <a:r>
              <a:rPr lang="en-US" dirty="0"/>
              <a:t>Note:</a:t>
            </a:r>
          </a:p>
          <a:p>
            <a:r>
              <a:rPr lang="en-US" dirty="0"/>
              <a:t>Refer to the com.igate.ch8.controller.AddCookieServlet.java code, partial listing of </a:t>
            </a:r>
            <a:r>
              <a:rPr lang="en-US" dirty="0" err="1"/>
              <a:t>doGet</a:t>
            </a:r>
            <a:r>
              <a:rPr lang="en-US" dirty="0"/>
              <a:t>() is given here:</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US" dirty="0"/>
          </a:p>
          <a:p>
            <a:endParaRPr lang="en-US" dirty="0"/>
          </a:p>
          <a:p>
            <a:endParaRPr lang="en-US" dirty="0"/>
          </a:p>
          <a:p>
            <a:endParaRPr lang="en-US" dirty="0"/>
          </a:p>
          <a:p>
            <a:endParaRPr lang="en-US" dirty="0"/>
          </a:p>
          <a:p>
            <a:endParaRPr lang="en-US" dirty="0"/>
          </a:p>
          <a:p>
            <a:r>
              <a:rPr lang="en-US" dirty="0"/>
              <a:t>Partial code for com.igate.ch8.controller.GetCookieServlet is here :</a:t>
            </a:r>
          </a:p>
        </p:txBody>
      </p:sp>
      <p:sp>
        <p:nvSpPr>
          <p:cNvPr id="55303" name="AutoShape 14"/>
          <p:cNvSpPr>
            <a:spLocks noChangeArrowheads="1"/>
          </p:cNvSpPr>
          <p:nvPr/>
        </p:nvSpPr>
        <p:spPr bwMode="auto">
          <a:xfrm>
            <a:off x="1890230" y="5824331"/>
            <a:ext cx="4872520" cy="1841758"/>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Cookie </a:t>
            </a:r>
            <a:r>
              <a:rPr lang="en-US" sz="1000" dirty="0" err="1">
                <a:latin typeface="Arial" panose="020B0604020202020204" pitchFamily="34" charset="0"/>
                <a:cs typeface="Arial" panose="020B0604020202020204" pitchFamily="34" charset="0"/>
              </a:rPr>
              <a:t>cookie</a:t>
            </a:r>
            <a:r>
              <a:rPr lang="en-US" sz="1000" dirty="0">
                <a:latin typeface="Arial" panose="020B0604020202020204" pitchFamily="34" charset="0"/>
                <a:cs typeface="Arial" panose="020B0604020202020204" pitchFamily="34" charset="0"/>
              </a:rPr>
              <a:t> =  new Cookie(</a:t>
            </a:r>
            <a:r>
              <a:rPr lang="en-US" sz="1000" dirty="0" err="1">
                <a:latin typeface="Arial" panose="020B0604020202020204" pitchFamily="34" charset="0"/>
                <a:cs typeface="Arial" panose="020B0604020202020204" pitchFamily="34" charset="0"/>
              </a:rPr>
              <a:t>name,data</a:t>
            </a:r>
            <a:r>
              <a:rPr lang="en-US" sz="1000" dirty="0">
                <a:latin typeface="Arial" panose="020B0604020202020204" pitchFamily="34" charset="0"/>
                <a:cs typeface="Arial" panose="020B0604020202020204" pitchFamily="34" charset="0"/>
              </a:rPr>
              <a:t>);</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if ((age==null) || (</a:t>
            </a:r>
            <a:r>
              <a:rPr lang="en-US" sz="1000" dirty="0" err="1">
                <a:latin typeface="Arial" panose="020B0604020202020204" pitchFamily="34" charset="0"/>
                <a:cs typeface="Arial" panose="020B0604020202020204" pitchFamily="34" charset="0"/>
              </a:rPr>
              <a:t>age.equals</a:t>
            </a:r>
            <a:r>
              <a:rPr lang="en-US" sz="1000" dirty="0">
                <a:latin typeface="Arial" panose="020B0604020202020204" pitchFamily="34" charset="0"/>
                <a:cs typeface="Arial" panose="020B0604020202020204" pitchFamily="34" charset="0"/>
              </a:rPr>
              <a:t>("")))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res.addCookie</a:t>
            </a:r>
            <a:r>
              <a:rPr lang="en-US" sz="1000" dirty="0">
                <a:latin typeface="Arial" panose="020B0604020202020204" pitchFamily="34" charset="0"/>
                <a:cs typeface="Arial" panose="020B0604020202020204" pitchFamily="34" charset="0"/>
              </a:rPr>
              <a:t>(cookie);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("Set Cookie --- Name= " + name + " Value = " + data);}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else {  try { </a:t>
            </a:r>
            <a:r>
              <a:rPr lang="en-US" sz="1000" dirty="0" err="1">
                <a:latin typeface="Arial" panose="020B0604020202020204" pitchFamily="34" charset="0"/>
                <a:cs typeface="Arial" panose="020B0604020202020204" pitchFamily="34" charset="0"/>
              </a:rPr>
              <a:t>int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intage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Integer.parseInt</a:t>
            </a:r>
            <a:r>
              <a:rPr lang="en-US" sz="1000" dirty="0">
                <a:latin typeface="Arial" panose="020B0604020202020204" pitchFamily="34" charset="0"/>
                <a:cs typeface="Arial" panose="020B0604020202020204" pitchFamily="34" charset="0"/>
              </a:rPr>
              <a:t>(age);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cookie.setMaxAge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intage</a:t>
            </a:r>
            <a:r>
              <a:rPr lang="en-US" sz="1000" dirty="0">
                <a:latin typeface="Arial" panose="020B0604020202020204" pitchFamily="34" charset="0"/>
                <a:cs typeface="Arial" panose="020B0604020202020204" pitchFamily="34" charset="0"/>
              </a:rPr>
              <a:t>);</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res.addCookie</a:t>
            </a:r>
            <a:r>
              <a:rPr lang="en-US" sz="1000" dirty="0">
                <a:latin typeface="Arial" panose="020B0604020202020204" pitchFamily="34" charset="0"/>
                <a:cs typeface="Arial" panose="020B0604020202020204" pitchFamily="34" charset="0"/>
              </a:rPr>
              <a:t>(cookie);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("Set Cookie --- Name= " + name + " Value = " +  data + " age= "+age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  catch(Exception e) {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("Exception " +e;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p>
        </p:txBody>
      </p:sp>
      <p:sp>
        <p:nvSpPr>
          <p:cNvPr id="55304" name="AutoShape 15"/>
          <p:cNvSpPr>
            <a:spLocks noChangeArrowheads="1"/>
          </p:cNvSpPr>
          <p:nvPr/>
        </p:nvSpPr>
        <p:spPr bwMode="auto">
          <a:xfrm>
            <a:off x="2000022" y="7911122"/>
            <a:ext cx="4377902" cy="1312431"/>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Cookie[] cookies =  </a:t>
            </a:r>
            <a:r>
              <a:rPr lang="en-US" sz="1000" dirty="0" err="1">
                <a:latin typeface="Arial" panose="020B0604020202020204" pitchFamily="34" charset="0"/>
                <a:cs typeface="Arial" panose="020B0604020202020204" pitchFamily="34" charset="0"/>
              </a:rPr>
              <a:t>req.getCookies</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("&lt;B&gt;</a:t>
            </a:r>
            <a:r>
              <a:rPr lang="en-US" sz="1000" dirty="0" err="1">
                <a:latin typeface="Arial" panose="020B0604020202020204" pitchFamily="34" charset="0"/>
                <a:cs typeface="Arial" panose="020B0604020202020204" pitchFamily="34" charset="0"/>
              </a:rPr>
              <a:t>MyCookie</a:t>
            </a:r>
            <a:r>
              <a:rPr lang="en-US" sz="1000" dirty="0">
                <a:latin typeface="Arial" panose="020B0604020202020204" pitchFamily="34" charset="0"/>
                <a:cs typeface="Arial" panose="020B0604020202020204" pitchFamily="34" charset="0"/>
              </a:rPr>
              <a:t> are  : ");</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for(</a:t>
            </a:r>
            <a:r>
              <a:rPr lang="en-US" sz="1000" dirty="0" err="1">
                <a:latin typeface="Arial" panose="020B0604020202020204" pitchFamily="34" charset="0"/>
                <a:cs typeface="Arial" panose="020B0604020202020204" pitchFamily="34" charset="0"/>
              </a:rPr>
              <a:t>int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=0;i &lt; </a:t>
            </a:r>
            <a:r>
              <a:rPr lang="en-US" sz="1000" dirty="0" err="1">
                <a:latin typeface="Arial" panose="020B0604020202020204" pitchFamily="34" charset="0"/>
                <a:cs typeface="Arial" panose="020B0604020202020204" pitchFamily="34" charset="0"/>
              </a:rPr>
              <a:t>cookies.length;i</a:t>
            </a:r>
            <a:r>
              <a:rPr lang="en-US" sz="1000" dirty="0">
                <a:latin typeface="Arial" panose="020B0604020202020204" pitchFamily="34" charset="0"/>
                <a:cs typeface="Arial" panose="020B0604020202020204" pitchFamily="34" charset="0"/>
              </a:rPr>
              <a:t>++)  {</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String name = cookies[</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getName</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String value = cookies[</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getValue</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("name =  " + name + "; value = " + value +"&lt;BR&gt;");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17328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Grp="1" noChangeArrowheads="1"/>
          </p:cNvSpPr>
          <p:nvPr>
            <p:ph type="body" idx="1"/>
          </p:nvPr>
        </p:nvSpPr>
        <p:spPr/>
        <p:txBody>
          <a:bodyPr/>
          <a:lstStyle/>
          <a:p>
            <a:r>
              <a:rPr lang="en-US" dirty="0"/>
              <a:t>Ways of Session Tracking in JEE:</a:t>
            </a:r>
          </a:p>
          <a:p>
            <a:r>
              <a:rPr lang="en-US" dirty="0"/>
              <a:t>Session Tracking API:</a:t>
            </a:r>
          </a:p>
          <a:p>
            <a:r>
              <a:rPr lang="en-US" dirty="0"/>
              <a:t>One of the ways to track session is by using Session Tracking interfaces provided by Servlet API.</a:t>
            </a:r>
          </a:p>
          <a:p>
            <a:r>
              <a:rPr lang="en-US" dirty="0"/>
              <a:t>The API provides </a:t>
            </a:r>
            <a:r>
              <a:rPr lang="en-US" dirty="0" err="1"/>
              <a:t>HttpSession</a:t>
            </a:r>
            <a:r>
              <a:rPr lang="en-US" dirty="0"/>
              <a:t> interface to track and manage sessions. </a:t>
            </a:r>
          </a:p>
          <a:p>
            <a:r>
              <a:rPr lang="en-AU" dirty="0"/>
              <a:t>The servlet container uses this interface to create a session between an HTTP client and an HTTP server creating an unique identifier called Session ID. The server can maintain a session in many ways such as using cookies or rewriting URLs. This interface allows servlets to view and manipulate information about a session, such as the session identifier, creation time, and last accessed time. </a:t>
            </a:r>
          </a:p>
          <a:p>
            <a:r>
              <a:rPr lang="en-AU" dirty="0"/>
              <a:t>The explanation about Session Id would be explained in the next subsequent slide.</a:t>
            </a:r>
          </a:p>
        </p:txBody>
      </p:sp>
      <p:sp>
        <p:nvSpPr>
          <p:cNvPr id="5" name="Text Box 7"/>
          <p:cNvSpPr txBox="1">
            <a:spLocks noChangeArrowheads="1"/>
          </p:cNvSpPr>
          <p:nvPr/>
        </p:nvSpPr>
        <p:spPr bwMode="auto">
          <a:xfrm>
            <a:off x="152400" y="1295400"/>
            <a:ext cx="1390650" cy="147732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Make them open the docs and show </a:t>
            </a:r>
            <a:r>
              <a:rPr lang="en-US" sz="1000" dirty="0" err="1">
                <a:solidFill>
                  <a:schemeClr val="tx1"/>
                </a:solidFill>
                <a:latin typeface="Arial" panose="020B0604020202020204" pitchFamily="34" charset="0"/>
                <a:cs typeface="Arial" panose="020B0604020202020204" pitchFamily="34" charset="0"/>
              </a:rPr>
              <a:t>Servlet</a:t>
            </a:r>
            <a:r>
              <a:rPr lang="en-US" sz="1000" dirty="0">
                <a:solidFill>
                  <a:schemeClr val="tx1"/>
                </a:solidFill>
                <a:latin typeface="Arial" panose="020B0604020202020204" pitchFamily="34" charset="0"/>
                <a:cs typeface="Arial" panose="020B0604020202020204" pitchFamily="34" charset="0"/>
              </a:rPr>
              <a:t> API. Point our two interfaces mentioned here.</a:t>
            </a:r>
          </a:p>
          <a:p>
            <a:pPr>
              <a:lnSpc>
                <a:spcPct val="100000"/>
              </a:lnSpc>
            </a:pPr>
            <a:r>
              <a:rPr lang="en-US" sz="1000" dirty="0">
                <a:solidFill>
                  <a:schemeClr val="tx1"/>
                </a:solidFill>
                <a:latin typeface="Arial" panose="020B0604020202020204" pitchFamily="34" charset="0"/>
                <a:cs typeface="Arial" panose="020B0604020202020204" pitchFamily="34" charset="0"/>
              </a:rPr>
              <a:t>Tell them we will be seeing what is managing sessions in following slides.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4360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Ways of Session Tracking in JEE:</a:t>
            </a:r>
          </a:p>
          <a:p>
            <a:r>
              <a:rPr lang="en-US" dirty="0"/>
              <a:t>Session Tracking API - Using </a:t>
            </a:r>
            <a:r>
              <a:rPr lang="en-US" dirty="0" err="1"/>
              <a:t>HttpSession</a:t>
            </a:r>
            <a:r>
              <a:rPr lang="en-US" dirty="0"/>
              <a:t>:</a:t>
            </a:r>
          </a:p>
          <a:p>
            <a:pPr lvl="1"/>
            <a:r>
              <a:rPr lang="en-US" dirty="0"/>
              <a:t>public </a:t>
            </a:r>
            <a:r>
              <a:rPr lang="en-US" dirty="0" err="1"/>
              <a:t>HttpSession</a:t>
            </a:r>
            <a:r>
              <a:rPr lang="en-US" dirty="0"/>
              <a:t> </a:t>
            </a:r>
            <a:r>
              <a:rPr lang="en-US" dirty="0" err="1"/>
              <a:t>HttpServetRequest.getSession</a:t>
            </a:r>
            <a:r>
              <a:rPr lang="en-US" dirty="0"/>
              <a:t>(</a:t>
            </a:r>
            <a:r>
              <a:rPr lang="en-US" dirty="0" err="1"/>
              <a:t>boolean</a:t>
            </a:r>
            <a:r>
              <a:rPr lang="en-US" dirty="0"/>
              <a:t> create) : retrieve the current </a:t>
            </a:r>
            <a:r>
              <a:rPr lang="en-US" dirty="0" err="1"/>
              <a:t>HttpSession</a:t>
            </a:r>
            <a:r>
              <a:rPr lang="en-US" dirty="0"/>
              <a:t> object. This method returns the current </a:t>
            </a:r>
            <a:r>
              <a:rPr lang="en-US" dirty="0" err="1"/>
              <a:t>HttpSession</a:t>
            </a:r>
            <a:r>
              <a:rPr lang="en-US" dirty="0"/>
              <a:t> object associated with the request or, if necessary, create a new session for the request. Use true to create a new session if none exists. </a:t>
            </a:r>
            <a:endParaRPr lang="en-AU" dirty="0"/>
          </a:p>
          <a:p>
            <a:pPr lvl="1"/>
            <a:r>
              <a:rPr lang="en-US" dirty="0"/>
              <a:t>	If create is false, and the request has no valid session then this method returns null else returns the existing session. To make sure the session is properly maintained, need to call this method at least once before writing any output to the response.</a:t>
            </a:r>
          </a:p>
          <a:p>
            <a:pPr lvl="1"/>
            <a:r>
              <a:rPr lang="en-US" dirty="0"/>
              <a:t>public void </a:t>
            </a:r>
            <a:r>
              <a:rPr lang="en-US" dirty="0" err="1"/>
              <a:t>HttpSession.setAttribute</a:t>
            </a:r>
            <a:r>
              <a:rPr lang="en-US" dirty="0"/>
              <a:t>(String name,  Object value) :add information in form of an object to session object. This method binds an object to this session, using the name specified. If an object of the same name is already bound to the session, the object is replaced.  The </a:t>
            </a:r>
            <a:r>
              <a:rPr lang="en-US" dirty="0" err="1"/>
              <a:t>putValue</a:t>
            </a:r>
            <a:r>
              <a:rPr lang="en-US" dirty="0"/>
              <a:t>() method is sometimes used instead of </a:t>
            </a:r>
            <a:r>
              <a:rPr lang="en-US" dirty="0" err="1"/>
              <a:t>setAttribute</a:t>
            </a:r>
            <a:r>
              <a:rPr lang="en-US" dirty="0"/>
              <a:t>() however it is deprecated now. </a:t>
            </a:r>
          </a:p>
          <a:p>
            <a:pPr lvl="1"/>
            <a:r>
              <a:rPr lang="en-US" dirty="0"/>
              <a:t>public Object </a:t>
            </a:r>
            <a:r>
              <a:rPr lang="en-US" dirty="0" err="1"/>
              <a:t>HttpSession.getAttribute</a:t>
            </a:r>
            <a:r>
              <a:rPr lang="en-US" dirty="0"/>
              <a:t>(String name) : retrieve information object stored by </a:t>
            </a:r>
            <a:r>
              <a:rPr lang="en-US" dirty="0" err="1"/>
              <a:t>setAttribute</a:t>
            </a:r>
            <a:r>
              <a:rPr lang="en-US" dirty="0"/>
              <a:t>() method in form of an object from the session. Returns null if no object of that name exists.</a:t>
            </a:r>
          </a:p>
          <a:p>
            <a:pPr lvl="1"/>
            <a:r>
              <a:rPr lang="en-US" dirty="0"/>
              <a:t>public </a:t>
            </a:r>
            <a:r>
              <a:rPr lang="en-US" dirty="0" err="1"/>
              <a:t>java.lang.String</a:t>
            </a:r>
            <a:r>
              <a:rPr lang="en-US" dirty="0"/>
              <a:t> </a:t>
            </a:r>
            <a:r>
              <a:rPr lang="en-US" dirty="0" err="1"/>
              <a:t>getId</a:t>
            </a:r>
            <a:r>
              <a:rPr lang="en-US" dirty="0"/>
              <a:t>() : This method returns a string containing the unique identifier assigned to this session. The identifier is assigned by the servlet engine and is implementation dependent.</a:t>
            </a:r>
            <a:endParaRPr lang="en-AU" dirty="0"/>
          </a:p>
        </p:txBody>
      </p:sp>
      <p:sp>
        <p:nvSpPr>
          <p:cNvPr id="5" name="Text Box 7"/>
          <p:cNvSpPr txBox="1">
            <a:spLocks noChangeArrowheads="1"/>
          </p:cNvSpPr>
          <p:nvPr/>
        </p:nvSpPr>
        <p:spPr bwMode="auto">
          <a:xfrm>
            <a:off x="152400" y="1295400"/>
            <a:ext cx="1428750" cy="1785104"/>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Tell them </a:t>
            </a:r>
            <a:r>
              <a:rPr lang="en-US" sz="1000" dirty="0" err="1">
                <a:solidFill>
                  <a:schemeClr val="tx1"/>
                </a:solidFill>
                <a:latin typeface="Arial" panose="020B0604020202020204" pitchFamily="34" charset="0"/>
                <a:cs typeface="Arial" panose="020B0604020202020204" pitchFamily="34" charset="0"/>
              </a:rPr>
              <a:t>getSession</a:t>
            </a:r>
            <a:r>
              <a:rPr lang="en-US" sz="1000" dirty="0">
                <a:solidFill>
                  <a:schemeClr val="tx1"/>
                </a:solidFill>
                <a:latin typeface="Arial" panose="020B0604020202020204" pitchFamily="34" charset="0"/>
                <a:cs typeface="Arial" panose="020B0604020202020204" pitchFamily="34" charset="0"/>
              </a:rPr>
              <a:t>() is method of </a:t>
            </a:r>
            <a:r>
              <a:rPr lang="en-US" sz="1000" dirty="0" err="1">
                <a:solidFill>
                  <a:schemeClr val="tx1"/>
                </a:solidFill>
                <a:latin typeface="Arial" panose="020B0604020202020204" pitchFamily="34" charset="0"/>
                <a:cs typeface="Arial" panose="020B0604020202020204" pitchFamily="34" charset="0"/>
              </a:rPr>
              <a:t>HttpServletRequest</a:t>
            </a:r>
            <a:r>
              <a:rPr lang="en-US" sz="1000" dirty="0">
                <a:solidFill>
                  <a:schemeClr val="tx1"/>
                </a:solidFill>
                <a:latin typeface="Arial" panose="020B0604020202020204" pitchFamily="34" charset="0"/>
                <a:cs typeface="Arial" panose="020B0604020202020204" pitchFamily="34" charset="0"/>
              </a:rPr>
              <a:t> interface.</a:t>
            </a:r>
          </a:p>
          <a:p>
            <a:pPr>
              <a:lnSpc>
                <a:spcPct val="100000"/>
              </a:lnSpc>
            </a:pPr>
            <a:r>
              <a:rPr lang="en-US" sz="1000" dirty="0">
                <a:solidFill>
                  <a:schemeClr val="tx1"/>
                </a:solidFill>
                <a:latin typeface="Arial" panose="020B0604020202020204" pitchFamily="34" charset="0"/>
                <a:cs typeface="Arial" panose="020B0604020202020204" pitchFamily="34" charset="0"/>
              </a:rPr>
              <a:t>Mention that </a:t>
            </a:r>
            <a:r>
              <a:rPr lang="en-US" sz="1000" dirty="0" err="1">
                <a:solidFill>
                  <a:schemeClr val="tx1"/>
                </a:solidFill>
                <a:latin typeface="Arial" panose="020B0604020202020204" pitchFamily="34" charset="0"/>
                <a:cs typeface="Arial" panose="020B0604020202020204" pitchFamily="34" charset="0"/>
              </a:rPr>
              <a:t>getAttribute</a:t>
            </a:r>
            <a:r>
              <a:rPr lang="en-US" sz="1000" dirty="0">
                <a:solidFill>
                  <a:schemeClr val="tx1"/>
                </a:solidFill>
                <a:latin typeface="Arial" panose="020B0604020202020204" pitchFamily="34" charset="0"/>
                <a:cs typeface="Arial" panose="020B0604020202020204" pitchFamily="34" charset="0"/>
              </a:rPr>
              <a:t> always returns an Object which is needed to be type casted if not a String  </a:t>
            </a:r>
          </a:p>
        </p:txBody>
      </p:sp>
      <p:sp>
        <p:nvSpPr>
          <p:cNvPr id="4" name="Slide Image Placeholder 3"/>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409394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p:cNvSpPr>
            <a:spLocks noGrp="1" noChangeArrowheads="1"/>
          </p:cNvSpPr>
          <p:nvPr>
            <p:ph type="body" idx="1"/>
          </p:nvPr>
        </p:nvSpPr>
        <p:spPr/>
        <p:txBody>
          <a:bodyPr/>
          <a:lstStyle/>
          <a:p>
            <a:r>
              <a:rPr lang="en-GB" dirty="0"/>
              <a:t>Note:</a:t>
            </a:r>
          </a:p>
          <a:p>
            <a:r>
              <a:rPr lang="en-GB" dirty="0"/>
              <a:t>Refer the </a:t>
            </a:r>
            <a:r>
              <a:rPr lang="en-US" dirty="0"/>
              <a:t>com.igate.ch8.controller.</a:t>
            </a:r>
            <a:r>
              <a:rPr lang="en-GB" dirty="0"/>
              <a:t>SessionTracker.java code; partial listing of </a:t>
            </a:r>
            <a:r>
              <a:rPr lang="en-GB" dirty="0" err="1"/>
              <a:t>doGet</a:t>
            </a:r>
            <a:r>
              <a:rPr lang="en-GB" dirty="0"/>
              <a:t>() method is given:</a:t>
            </a:r>
          </a:p>
        </p:txBody>
      </p:sp>
      <p:sp>
        <p:nvSpPr>
          <p:cNvPr id="58375" name="AutoShape 12"/>
          <p:cNvSpPr>
            <a:spLocks noChangeArrowheads="1"/>
          </p:cNvSpPr>
          <p:nvPr/>
        </p:nvSpPr>
        <p:spPr bwMode="auto">
          <a:xfrm>
            <a:off x="1841500" y="5911796"/>
            <a:ext cx="4639982" cy="3232077"/>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247620" lvl="1"/>
            <a:r>
              <a:rPr lang="en-US" sz="900" dirty="0">
                <a:latin typeface="Arial" panose="020B0604020202020204" pitchFamily="34" charset="0"/>
                <a:cs typeface="Arial" panose="020B0604020202020204" pitchFamily="34" charset="0"/>
              </a:rPr>
              <a:t>// Get the current session object, create one if necessary</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HttpSession</a:t>
            </a:r>
            <a:r>
              <a:rPr lang="en-US" sz="900" dirty="0">
                <a:latin typeface="Arial" panose="020B0604020202020204" pitchFamily="34" charset="0"/>
                <a:cs typeface="Arial" panose="020B0604020202020204" pitchFamily="34" charset="0"/>
              </a:rPr>
              <a:t> session = </a:t>
            </a:r>
            <a:r>
              <a:rPr lang="en-US" sz="900" dirty="0" err="1">
                <a:latin typeface="Arial" panose="020B0604020202020204" pitchFamily="34" charset="0"/>
                <a:cs typeface="Arial" panose="020B0604020202020204" pitchFamily="34" charset="0"/>
              </a:rPr>
              <a:t>req.getSession</a:t>
            </a:r>
            <a:r>
              <a:rPr lang="en-US" sz="900" dirty="0">
                <a:latin typeface="Arial" panose="020B0604020202020204" pitchFamily="34" charset="0"/>
                <a:cs typeface="Arial" panose="020B0604020202020204" pitchFamily="34" charset="0"/>
              </a:rPr>
              <a:t>(true);</a:t>
            </a:r>
          </a:p>
          <a:p>
            <a:pPr marL="247620" lvl="1"/>
            <a:r>
              <a:rPr lang="en-US" sz="900" dirty="0">
                <a:latin typeface="Arial" panose="020B0604020202020204" pitchFamily="34" charset="0"/>
                <a:cs typeface="Arial" panose="020B0604020202020204" pitchFamily="34" charset="0"/>
              </a:rPr>
              <a:t>     // Increment the hit count for this page.  The value is saved</a:t>
            </a:r>
          </a:p>
          <a:p>
            <a:pPr marL="247620" lvl="1"/>
            <a:r>
              <a:rPr lang="en-US" sz="900" dirty="0">
                <a:latin typeface="Arial" panose="020B0604020202020204" pitchFamily="34" charset="0"/>
                <a:cs typeface="Arial" panose="020B0604020202020204" pitchFamily="34" charset="0"/>
              </a:rPr>
              <a:t>    // in this client's session under the name "</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Integer count = (Integer)</a:t>
            </a:r>
            <a:r>
              <a:rPr lang="en-US" sz="900" dirty="0" err="1">
                <a:latin typeface="Arial" panose="020B0604020202020204" pitchFamily="34" charset="0"/>
                <a:cs typeface="Arial" panose="020B0604020202020204" pitchFamily="34" charset="0"/>
              </a:rPr>
              <a:t>session.getAttribute</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    if (count == null) {</a:t>
            </a:r>
          </a:p>
          <a:p>
            <a:pPr marL="247620" lvl="1"/>
            <a:r>
              <a:rPr lang="en-US" sz="900" dirty="0">
                <a:latin typeface="Arial" panose="020B0604020202020204" pitchFamily="34" charset="0"/>
                <a:cs typeface="Arial" panose="020B0604020202020204" pitchFamily="34" charset="0"/>
              </a:rPr>
              <a:t>      count = new Integer(1); }</a:t>
            </a:r>
          </a:p>
          <a:p>
            <a:pPr marL="247620" lvl="1"/>
            <a:r>
              <a:rPr lang="en-US" sz="900" dirty="0">
                <a:latin typeface="Arial" panose="020B0604020202020204" pitchFamily="34" charset="0"/>
                <a:cs typeface="Arial" panose="020B0604020202020204" pitchFamily="34" charset="0"/>
              </a:rPr>
              <a:t>    else {</a:t>
            </a:r>
          </a:p>
          <a:p>
            <a:pPr marL="247620" lvl="1"/>
            <a:r>
              <a:rPr lang="en-US" sz="900" dirty="0">
                <a:latin typeface="Arial" panose="020B0604020202020204" pitchFamily="34" charset="0"/>
                <a:cs typeface="Arial" panose="020B0604020202020204" pitchFamily="34" charset="0"/>
              </a:rPr>
              <a:t>      count = new Integer(</a:t>
            </a:r>
            <a:r>
              <a:rPr lang="en-US" sz="900" dirty="0" err="1">
                <a:latin typeface="Arial" panose="020B0604020202020204" pitchFamily="34" charset="0"/>
                <a:cs typeface="Arial" panose="020B0604020202020204" pitchFamily="34" charset="0"/>
              </a:rPr>
              <a:t>count.intValue</a:t>
            </a:r>
            <a:r>
              <a:rPr lang="en-US" sz="900" dirty="0">
                <a:latin typeface="Arial" panose="020B0604020202020204" pitchFamily="34" charset="0"/>
                <a:cs typeface="Arial" panose="020B0604020202020204" pitchFamily="34" charset="0"/>
              </a:rPr>
              <a:t>() + 1);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session.setAttribute</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 count);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("&lt;HTML&gt;&lt;HEAD&gt;&lt;TITLE&gt;</a:t>
            </a:r>
            <a:r>
              <a:rPr lang="en-US" sz="900" dirty="0" err="1">
                <a:latin typeface="Arial" panose="020B0604020202020204" pitchFamily="34" charset="0"/>
                <a:cs typeface="Arial" panose="020B0604020202020204" pitchFamily="34" charset="0"/>
              </a:rPr>
              <a:t>SessionTracker</a:t>
            </a:r>
            <a:r>
              <a:rPr lang="en-US" sz="900" dirty="0">
                <a:latin typeface="Arial" panose="020B0604020202020204" pitchFamily="34" charset="0"/>
                <a:cs typeface="Arial" panose="020B0604020202020204" pitchFamily="34" charset="0"/>
              </a:rPr>
              <a:t>&lt;/TITLE&gt;&lt;/HEAD&gt;");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("&lt;BODY&gt;&lt;H1&gt;Session Tracking Demo&lt;/H1&gt;");</a:t>
            </a:r>
          </a:p>
          <a:p>
            <a:pPr marL="247620" lvl="1"/>
            <a:r>
              <a:rPr lang="en-US" sz="900" dirty="0">
                <a:latin typeface="Arial" panose="020B0604020202020204" pitchFamily="34" charset="0"/>
                <a:cs typeface="Arial" panose="020B0604020202020204" pitchFamily="34" charset="0"/>
              </a:rPr>
              <a:t>    // Display the hit count for this page</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("You've visited this page " + count +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count.intValue</a:t>
            </a:r>
            <a:r>
              <a:rPr lang="en-US" sz="900" dirty="0">
                <a:latin typeface="Arial" panose="020B0604020202020204" pitchFamily="34" charset="0"/>
                <a:cs typeface="Arial" panose="020B0604020202020204" pitchFamily="34" charset="0"/>
              </a:rPr>
              <a:t>() == 1) ? " time." : " times."));</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("&lt;P&gt;");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("&lt;H2&gt;Here is your session data:&lt;/H2&gt;");</a:t>
            </a:r>
          </a:p>
          <a:p>
            <a:pPr marL="247620" lvl="1"/>
            <a:r>
              <a:rPr lang="en-US" sz="900" dirty="0">
                <a:latin typeface="Arial" panose="020B0604020202020204" pitchFamily="34" charset="0"/>
                <a:cs typeface="Arial" panose="020B0604020202020204" pitchFamily="34" charset="0"/>
              </a:rPr>
              <a:t>    String[] names = </a:t>
            </a:r>
            <a:r>
              <a:rPr lang="en-US" sz="900" dirty="0" err="1">
                <a:latin typeface="Arial" panose="020B0604020202020204" pitchFamily="34" charset="0"/>
                <a:cs typeface="Arial" panose="020B0604020202020204" pitchFamily="34" charset="0"/>
              </a:rPr>
              <a:t>session.getAttributeNames</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    for (</a:t>
            </a:r>
            <a:r>
              <a:rPr lang="en-US" sz="900" dirty="0" err="1">
                <a:latin typeface="Arial" panose="020B0604020202020204" pitchFamily="34" charset="0"/>
                <a:cs typeface="Arial" panose="020B0604020202020204" pitchFamily="34" charset="0"/>
              </a:rPr>
              <a:t>int</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0;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&lt; </a:t>
            </a:r>
            <a:r>
              <a:rPr lang="en-US" sz="900" dirty="0" err="1">
                <a:latin typeface="Arial" panose="020B0604020202020204" pitchFamily="34" charset="0"/>
                <a:cs typeface="Arial" panose="020B0604020202020204" pitchFamily="34" charset="0"/>
              </a:rPr>
              <a:t>names.length</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(names[</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 " + </a:t>
            </a:r>
            <a:r>
              <a:rPr lang="en-US" sz="900" dirty="0" err="1">
                <a:latin typeface="Arial" panose="020B0604020202020204" pitchFamily="34" charset="0"/>
                <a:cs typeface="Arial" panose="020B0604020202020204" pitchFamily="34" charset="0"/>
              </a:rPr>
              <a:t>session.getAttribute</a:t>
            </a:r>
            <a:r>
              <a:rPr lang="en-US" sz="900" dirty="0">
                <a:latin typeface="Arial" panose="020B0604020202020204" pitchFamily="34" charset="0"/>
                <a:cs typeface="Arial" panose="020B0604020202020204" pitchFamily="34" charset="0"/>
              </a:rPr>
              <a:t>(names[</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"&lt;BR&gt;");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("&lt;/BODY&gt;&lt;/HTML&gt;");</a:t>
            </a:r>
          </a:p>
        </p:txBody>
      </p:sp>
      <p:sp>
        <p:nvSpPr>
          <p:cNvPr id="6" name="Text Box 4"/>
          <p:cNvSpPr txBox="1">
            <a:spLocks noChangeArrowheads="1"/>
          </p:cNvSpPr>
          <p:nvPr/>
        </p:nvSpPr>
        <p:spPr bwMode="auto">
          <a:xfrm>
            <a:off x="152400" y="1295400"/>
            <a:ext cx="131445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a:t>
            </a:r>
            <a:r>
              <a:rPr lang="en-US" sz="1000" dirty="0" err="1">
                <a:solidFill>
                  <a:schemeClr val="tx1"/>
                </a:solidFill>
                <a:latin typeface="Arial" panose="020B0604020202020204" pitchFamily="34" charset="0"/>
                <a:cs typeface="Arial" panose="020B0604020202020204" pitchFamily="34" charset="0"/>
              </a:rPr>
              <a:t>servlets</a:t>
            </a:r>
            <a:endParaRPr lang="en-US" sz="1000" dirty="0">
              <a:solidFill>
                <a:schemeClr val="tx1"/>
              </a:solidFill>
              <a:latin typeface="Arial" panose="020B0604020202020204" pitchFamily="34" charset="0"/>
              <a:cs typeface="Arial" panose="020B0604020202020204" pitchFamily="34" charset="0"/>
            </a:endParaRPr>
          </a:p>
          <a:p>
            <a:pPr>
              <a:lnSpc>
                <a:spcPct val="100000"/>
              </a:lnSpc>
            </a:pPr>
            <a:r>
              <a:rPr lang="en-US" sz="1000" dirty="0">
                <a:solidFill>
                  <a:schemeClr val="tx1"/>
                </a:solidFill>
                <a:latin typeface="Arial" panose="020B0604020202020204" pitchFamily="34" charset="0"/>
                <a:cs typeface="Arial" panose="020B0604020202020204" pitchFamily="34" charset="0"/>
              </a:rPr>
              <a:t>Relate to type casting as explained in previous slide by pointing to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6389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4"/>
          <p:cNvSpPr>
            <a:spLocks noGrp="1" noChangeArrowheads="1"/>
          </p:cNvSpPr>
          <p:nvPr>
            <p:ph type="body" idx="1"/>
          </p:nvPr>
        </p:nvSpPr>
        <p:spPr/>
        <p:txBody>
          <a:bodyPr/>
          <a:lstStyle/>
          <a:p>
            <a:r>
              <a:rPr lang="en-US" dirty="0"/>
              <a:t>Lesson Objectives:</a:t>
            </a:r>
          </a:p>
          <a:p>
            <a:r>
              <a:rPr lang="en-US" dirty="0"/>
              <a:t>This lesson introduces Session Management. The lesson contents are:</a:t>
            </a:r>
          </a:p>
          <a:p>
            <a:r>
              <a:rPr lang="en-US" dirty="0"/>
              <a:t>Lesson 08: Session Management</a:t>
            </a:r>
          </a:p>
          <a:p>
            <a:pPr lvl="1"/>
            <a:r>
              <a:rPr lang="en-US" dirty="0"/>
              <a:t>8.1: Introduction and Need for Session Management</a:t>
            </a:r>
          </a:p>
          <a:p>
            <a:pPr lvl="1"/>
            <a:r>
              <a:rPr lang="en-US" dirty="0"/>
              <a:t>8.2: Different Techniques of Session Tracking</a:t>
            </a:r>
          </a:p>
          <a:p>
            <a:pPr lvl="1"/>
            <a:r>
              <a:rPr lang="en-US" dirty="0"/>
              <a:t>8.3: Best Practices</a:t>
            </a:r>
          </a:p>
        </p:txBody>
      </p:sp>
      <p:sp>
        <p:nvSpPr>
          <p:cNvPr id="4" name="Text Box 5"/>
          <p:cNvSpPr txBox="1">
            <a:spLocks noChangeArrowheads="1"/>
          </p:cNvSpPr>
          <p:nvPr/>
        </p:nvSpPr>
        <p:spPr bwMode="auto">
          <a:xfrm>
            <a:off x="152400" y="1295400"/>
            <a:ext cx="1390650" cy="396875"/>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289988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Notes Placeholder 9"/>
          <p:cNvSpPr>
            <a:spLocks noGrp="1"/>
          </p:cNvSpPr>
          <p:nvPr>
            <p:ph type="body" idx="1"/>
          </p:nvPr>
        </p:nvSpPr>
        <p:spPr/>
        <p:txBody>
          <a:bodyPr/>
          <a:lstStyle/>
          <a:p>
            <a:r>
              <a:rPr lang="en-US" dirty="0"/>
              <a:t>Ways of Session Tracking in JEE:</a:t>
            </a:r>
          </a:p>
          <a:p>
            <a:r>
              <a:rPr lang="en-US" dirty="0"/>
              <a:t>Session Tracking API – Using </a:t>
            </a:r>
            <a:r>
              <a:rPr lang="en-AU" dirty="0"/>
              <a:t>Session ID:</a:t>
            </a:r>
            <a:endParaRPr lang="en-US" dirty="0"/>
          </a:p>
          <a:p>
            <a:r>
              <a:rPr lang="en-US" dirty="0"/>
              <a:t>When a user first accesses the site, that user is assigned a new </a:t>
            </a:r>
            <a:r>
              <a:rPr lang="en-US" dirty="0" err="1"/>
              <a:t>HttpSession</a:t>
            </a:r>
            <a:r>
              <a:rPr lang="en-US" dirty="0"/>
              <a:t> object and a unique session ID. The Session ID identifies the user and is used to the user with </a:t>
            </a:r>
            <a:r>
              <a:rPr lang="en-US" dirty="0" err="1"/>
              <a:t>HttpSession</a:t>
            </a:r>
            <a:r>
              <a:rPr lang="en-US" dirty="0"/>
              <a:t> object in subsequent requests. Behind the scenes, the session ID is usually saved on the client in a cookie or sent as part of a rewritten URL.</a:t>
            </a:r>
            <a:endParaRPr lang="en-AU" dirty="0"/>
          </a:p>
          <a:p>
            <a:r>
              <a:rPr lang="en-US" dirty="0"/>
              <a:t>A server can discover session’s ID with the </a:t>
            </a:r>
            <a:r>
              <a:rPr lang="en-US" dirty="0" err="1"/>
              <a:t>getID</a:t>
            </a:r>
            <a:r>
              <a:rPr lang="en-US" dirty="0"/>
              <a:t>() method seen earlier.</a:t>
            </a:r>
            <a:endParaRPr lang="en-AU" dirty="0"/>
          </a:p>
          <a:p>
            <a:r>
              <a:rPr lang="en-US" dirty="0"/>
              <a:t>It returns a string containing the unique identifier assigned to this session. The identifier is assigned by the servlet engine and is implementation dependent. This method throws an </a:t>
            </a:r>
            <a:r>
              <a:rPr lang="en-US" dirty="0" err="1"/>
              <a:t>IllegalStateException</a:t>
            </a:r>
            <a:r>
              <a:rPr lang="en-US" dirty="0"/>
              <a:t> if session is invalid.</a:t>
            </a:r>
          </a:p>
        </p:txBody>
      </p:sp>
      <p:sp>
        <p:nvSpPr>
          <p:cNvPr id="5" name="Text Box 7"/>
          <p:cNvSpPr txBox="1">
            <a:spLocks noChangeArrowheads="1"/>
          </p:cNvSpPr>
          <p:nvPr/>
        </p:nvSpPr>
        <p:spPr bwMode="auto">
          <a:xfrm>
            <a:off x="152400" y="1295400"/>
            <a:ext cx="142875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Make participants open any site and show them the “long alphanumeric string” to explain session ID. Explain when is created and by whom.</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56217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pPr marL="0" indent="0">
              <a:lnSpc>
                <a:spcPct val="90000"/>
              </a:lnSpc>
              <a:buFontTx/>
              <a:buNone/>
            </a:pPr>
            <a:r>
              <a:rPr lang="en-US" b="1" dirty="0"/>
              <a:t>Session</a:t>
            </a:r>
            <a:r>
              <a:rPr lang="en-US" b="1" baseline="0" dirty="0"/>
              <a:t> Tracking API:</a:t>
            </a:r>
          </a:p>
          <a:p>
            <a:pPr marL="0" indent="0">
              <a:lnSpc>
                <a:spcPct val="90000"/>
              </a:lnSpc>
              <a:buFontTx/>
              <a:buNone/>
            </a:pPr>
            <a:endParaRPr lang="en-US" dirty="0"/>
          </a:p>
          <a:p>
            <a:pPr marL="247620" indent="-247620">
              <a:lnSpc>
                <a:spcPct val="90000"/>
              </a:lnSpc>
              <a:buFontTx/>
              <a:buChar char="•"/>
            </a:pPr>
            <a:r>
              <a:rPr lang="en-US" dirty="0"/>
              <a:t>Session Id is stored as part of URL to support session tracking via URL rewriting. Servlet rewrites every local URL before sending it to the client. The Servlet API’s </a:t>
            </a:r>
            <a:r>
              <a:rPr lang="en-US" dirty="0" err="1"/>
              <a:t>HttpServletRequest</a:t>
            </a:r>
            <a:r>
              <a:rPr lang="en-US" dirty="0"/>
              <a:t> interface provides two methods to perform this encoding:</a:t>
            </a:r>
            <a:endParaRPr lang="en-AU" dirty="0"/>
          </a:p>
          <a:p>
            <a:pPr lvl="1">
              <a:lnSpc>
                <a:spcPct val="90000"/>
              </a:lnSpc>
            </a:pPr>
            <a:r>
              <a:rPr lang="en-US" dirty="0"/>
              <a:t>public java.lang.String </a:t>
            </a:r>
            <a:r>
              <a:rPr lang="en-US" b="1" dirty="0"/>
              <a:t>encodeURL(java.lang.String url)</a:t>
            </a:r>
            <a:endParaRPr lang="en-AU" dirty="0"/>
          </a:p>
          <a:p>
            <a:pPr marL="247620" indent="-247620">
              <a:lnSpc>
                <a:spcPct val="90000"/>
              </a:lnSpc>
              <a:buFontTx/>
              <a:buChar char="•"/>
            </a:pPr>
            <a:r>
              <a:rPr lang="en-US" dirty="0"/>
              <a:t>It encodes the specified URL by including the session ID in it, or, if encoding is not needed, returns the URL unchanged. The implementation of this method should include the logic to determine whether the session ID needs to be encoded in the URL. For example, if the browser supports cookies, or session tracking is turned off, URL encoding is unnecessary. </a:t>
            </a:r>
            <a:endParaRPr lang="en-AU" dirty="0"/>
          </a:p>
          <a:p>
            <a:pPr marL="247620" indent="-247620">
              <a:lnSpc>
                <a:spcPct val="90000"/>
              </a:lnSpc>
              <a:buFontTx/>
              <a:buChar char="•"/>
            </a:pPr>
            <a:r>
              <a:rPr lang="en-US" dirty="0"/>
              <a:t>All URLs emitted by a Servlet should be run through this method. Otherwise, URL rewriting cannot be used with browsers, which do not support cookies.</a:t>
            </a:r>
            <a:endParaRPr lang="en-AU" dirty="0"/>
          </a:p>
          <a:p>
            <a:endParaRPr lang="en-US" dirty="0"/>
          </a:p>
        </p:txBody>
      </p:sp>
    </p:spTree>
    <p:extLst>
      <p:ext uri="{BB962C8B-B14F-4D97-AF65-F5344CB8AC3E}">
        <p14:creationId xmlns:p14="http://schemas.microsoft.com/office/powerpoint/2010/main" val="3998536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p:cNvSpPr>
            <a:spLocks noGrp="1" noChangeArrowheads="1"/>
          </p:cNvSpPr>
          <p:nvPr>
            <p:ph type="body" idx="1"/>
          </p:nvPr>
        </p:nvSpPr>
        <p:spPr/>
        <p:txBody>
          <a:bodyPr/>
          <a:lstStyle/>
          <a:p>
            <a:r>
              <a:rPr lang="en-US" dirty="0"/>
              <a:t>Note:</a:t>
            </a:r>
          </a:p>
          <a:p>
            <a:r>
              <a:rPr lang="en-US" dirty="0"/>
              <a:t>Refer to com.igate.ch8.controller.SessionSnoop.java servlet code; partial code in </a:t>
            </a:r>
            <a:r>
              <a:rPr lang="en-US" dirty="0" err="1"/>
              <a:t>doGet</a:t>
            </a:r>
            <a:r>
              <a:rPr lang="en-US" dirty="0"/>
              <a:t>() method is here :</a:t>
            </a:r>
          </a:p>
          <a:p>
            <a:r>
              <a:rPr lang="en-US" dirty="0"/>
              <a:t>	</a:t>
            </a:r>
          </a:p>
        </p:txBody>
      </p:sp>
      <p:sp>
        <p:nvSpPr>
          <p:cNvPr id="61447" name="AutoShape 12"/>
          <p:cNvSpPr>
            <a:spLocks noChangeArrowheads="1"/>
          </p:cNvSpPr>
          <p:nvPr/>
        </p:nvSpPr>
        <p:spPr bwMode="auto">
          <a:xfrm>
            <a:off x="1841499" y="5543123"/>
            <a:ext cx="4828241" cy="3891109"/>
          </a:xfrm>
          <a:prstGeom prst="roundRect">
            <a:avLst>
              <a:gd name="adj" fmla="val 16667"/>
            </a:avLst>
          </a:prstGeom>
          <a:solidFill>
            <a:schemeClr val="bg1"/>
          </a:solidFill>
          <a:ln w="19050">
            <a:solidFill>
              <a:schemeClr val="tx1"/>
            </a:solidFill>
            <a:round/>
            <a:headEnd/>
            <a:tailEnd/>
          </a:ln>
        </p:spPr>
        <p:txBody>
          <a:bodyPr lIns="0" tIns="0" rIns="0" bIns="0" anchor="ctr"/>
          <a:lstStyle/>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("&lt;H3&gt;Here are some vital stats on your session:&lt;/H3&gt;");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("Session id: " + </a:t>
            </a:r>
            <a:r>
              <a:rPr lang="en-US" sz="1100" dirty="0" err="1">
                <a:latin typeface="Arial" panose="020B0604020202020204" pitchFamily="34" charset="0"/>
                <a:cs typeface="Arial" panose="020B0604020202020204" pitchFamily="34" charset="0"/>
              </a:rPr>
              <a:t>session.getId</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("New session: " + </a:t>
            </a:r>
            <a:r>
              <a:rPr lang="en-US" sz="1100" dirty="0" err="1">
                <a:latin typeface="Arial" panose="020B0604020202020204" pitchFamily="34" charset="0"/>
                <a:cs typeface="Arial" panose="020B0604020202020204" pitchFamily="34" charset="0"/>
              </a:rPr>
              <a:t>session.isNew</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("Creation time: " + </a:t>
            </a:r>
            <a:r>
              <a:rPr lang="en-US" sz="1100" dirty="0" err="1">
                <a:latin typeface="Arial" panose="020B0604020202020204" pitchFamily="34" charset="0"/>
                <a:cs typeface="Arial" panose="020B0604020202020204" pitchFamily="34" charset="0"/>
              </a:rPr>
              <a:t>session.getCreationTime</a:t>
            </a:r>
            <a:r>
              <a:rPr lang="en-US" sz="1100" dirty="0">
                <a:latin typeface="Arial" panose="020B0604020202020204" pitchFamily="34" charset="0"/>
                <a:cs typeface="Arial" panose="020B0604020202020204" pitchFamily="34" charset="0"/>
              </a:rPr>
              <a: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("&lt;I&gt;(" + new Date(</a:t>
            </a:r>
            <a:r>
              <a:rPr lang="en-US" sz="1100" dirty="0" err="1">
                <a:latin typeface="Arial" panose="020B0604020202020204" pitchFamily="34" charset="0"/>
                <a:cs typeface="Arial" panose="020B0604020202020204" pitchFamily="34" charset="0"/>
              </a:rPr>
              <a:t>session.getCreationTime</a:t>
            </a:r>
            <a:r>
              <a:rPr lang="en-US" sz="1100" dirty="0">
                <a:latin typeface="Arial" panose="020B0604020202020204" pitchFamily="34" charset="0"/>
                <a:cs typeface="Arial" panose="020B0604020202020204" pitchFamily="34" charset="0"/>
              </a:rPr>
              <a:t>()) + ")&lt;/I&gt;&lt;BR&gt;");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("Last access time: " + </a:t>
            </a:r>
            <a:r>
              <a:rPr lang="en-US" sz="1100" dirty="0" err="1">
                <a:latin typeface="Arial" panose="020B0604020202020204" pitchFamily="34" charset="0"/>
                <a:cs typeface="Arial" panose="020B0604020202020204" pitchFamily="34" charset="0"/>
              </a:rPr>
              <a:t>session.getLastAccessedTime</a:t>
            </a:r>
            <a:r>
              <a:rPr lang="en-US" sz="1100" dirty="0">
                <a:latin typeface="Arial" panose="020B0604020202020204" pitchFamily="34" charset="0"/>
                <a:cs typeface="Arial" panose="020B0604020202020204" pitchFamily="34" charset="0"/>
              </a:rPr>
              <a: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("&lt;I&gt;(" + new Date(</a:t>
            </a:r>
            <a:r>
              <a:rPr lang="en-US" sz="1100" dirty="0" err="1">
                <a:latin typeface="Arial" panose="020B0604020202020204" pitchFamily="34" charset="0"/>
                <a:cs typeface="Arial" panose="020B0604020202020204" pitchFamily="34" charset="0"/>
              </a:rPr>
              <a:t>session.getLastAccessedTime</a:t>
            </a:r>
            <a:r>
              <a:rPr lang="en-US" sz="1100" dirty="0">
                <a:latin typeface="Arial" panose="020B0604020202020204" pitchFamily="34" charset="0"/>
                <a:cs typeface="Arial" panose="020B0604020202020204" pitchFamily="34" charset="0"/>
              </a:rPr>
              <a:t>()) +  ")&lt;/I&gt;&lt;BR&gt;");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from cookie: " +</a:t>
            </a:r>
            <a:r>
              <a:rPr lang="en-US" sz="1100" dirty="0" err="1">
                <a:latin typeface="Arial" panose="020B0604020202020204" pitchFamily="34" charset="0"/>
                <a:cs typeface="Arial" panose="020B0604020202020204" pitchFamily="34" charset="0"/>
              </a:rPr>
              <a:t>req.isRequestedSessionIdFromCookie</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from URL: " + </a:t>
            </a:r>
            <a:r>
              <a:rPr lang="en-US" sz="1100" dirty="0" err="1">
                <a:latin typeface="Arial" panose="020B0604020202020204" pitchFamily="34" charset="0"/>
                <a:cs typeface="Arial" panose="020B0604020202020204" pitchFamily="34" charset="0"/>
              </a:rPr>
              <a:t>req.isRequestedSessionIdFromURL</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valid: " + </a:t>
            </a:r>
            <a:r>
              <a:rPr lang="en-US" sz="1100" dirty="0" err="1">
                <a:latin typeface="Arial" panose="020B0604020202020204" pitchFamily="34" charset="0"/>
                <a:cs typeface="Arial" panose="020B0604020202020204" pitchFamily="34" charset="0"/>
              </a:rPr>
              <a:t>req.isRequestedSessionIdValid</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("&lt;H3&gt;Test URL Rewriting&lt;/H3&gt;");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("Click &lt;A HREF=\"" +</a:t>
            </a:r>
            <a:endParaRPr lang="en-AU" sz="1100" dirty="0">
              <a:latin typeface="Arial" panose="020B0604020202020204" pitchFamily="34" charset="0"/>
              <a:cs typeface="Arial" panose="020B0604020202020204" pitchFamily="34" charset="0"/>
            </a:endParaRPr>
          </a:p>
          <a:p>
            <a:pPr>
              <a:lnSpc>
                <a:spcPct val="95000"/>
              </a:lnSpc>
            </a:pP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res.encodeURL</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req.getRequestURI</a:t>
            </a:r>
            <a:r>
              <a:rPr lang="en-US" sz="1100" dirty="0">
                <a:latin typeface="Arial" panose="020B0604020202020204" pitchFamily="34" charset="0"/>
                <a:cs typeface="Arial" panose="020B0604020202020204" pitchFamily="34" charset="0"/>
              </a:rPr>
              <a:t>()) + "\"&gt;here&lt;/A&gt;");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("to test that session tracking works via URL");</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("rewriting even when cookies aren't supported.");</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("&lt;/BODY&gt;&lt;/HTML&gt;");</a:t>
            </a:r>
          </a:p>
        </p:txBody>
      </p:sp>
      <p:sp>
        <p:nvSpPr>
          <p:cNvPr id="6" name="Text Box 4"/>
          <p:cNvSpPr txBox="1">
            <a:spLocks noChangeArrowheads="1"/>
          </p:cNvSpPr>
          <p:nvPr/>
        </p:nvSpPr>
        <p:spPr bwMode="auto">
          <a:xfrm>
            <a:off x="152400" y="1295400"/>
            <a:ext cx="1390650" cy="55399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servlets. Explain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255603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Grp="1" noChangeArrowheads="1"/>
          </p:cNvSpPr>
          <p:nvPr>
            <p:ph type="body" idx="1"/>
          </p:nvPr>
        </p:nvSpPr>
        <p:spPr/>
        <p:txBody>
          <a:bodyPr/>
          <a:lstStyle/>
          <a:p>
            <a:r>
              <a:rPr lang="en-US" dirty="0"/>
              <a:t>Note:</a:t>
            </a:r>
          </a:p>
          <a:p>
            <a:r>
              <a:rPr lang="en-US" dirty="0"/>
              <a:t>Refer to com.igate.ch8.controller.ManualInvalidate.java servlet code; partial code of </a:t>
            </a:r>
            <a:r>
              <a:rPr lang="en-US" dirty="0" err="1"/>
              <a:t>doGet</a:t>
            </a:r>
            <a:r>
              <a:rPr lang="en-US" dirty="0"/>
              <a:t>() method is given here:</a:t>
            </a:r>
          </a:p>
        </p:txBody>
      </p:sp>
      <p:sp>
        <p:nvSpPr>
          <p:cNvPr id="65543" name="AutoShape 12"/>
          <p:cNvSpPr>
            <a:spLocks noChangeArrowheads="1"/>
          </p:cNvSpPr>
          <p:nvPr/>
        </p:nvSpPr>
        <p:spPr bwMode="auto">
          <a:xfrm>
            <a:off x="1841500" y="5840326"/>
            <a:ext cx="4653986" cy="2601297"/>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371429" indent="-371429"/>
            <a:r>
              <a:rPr lang="en-US" sz="1000" dirty="0">
                <a:latin typeface="Arial" panose="020B0604020202020204" pitchFamily="34" charset="0"/>
                <a:cs typeface="Arial" panose="020B0604020202020204" pitchFamily="34" charset="0"/>
              </a:rPr>
              <a:t>// Get the current session object, create one if necessary</a:t>
            </a:r>
          </a:p>
          <a:p>
            <a:pPr marL="371429" indent="-371429"/>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HttpSession</a:t>
            </a:r>
            <a:r>
              <a:rPr lang="en-US" sz="1000" dirty="0">
                <a:latin typeface="Arial" panose="020B0604020202020204" pitchFamily="34" charset="0"/>
                <a:cs typeface="Arial" panose="020B0604020202020204" pitchFamily="34" charset="0"/>
              </a:rPr>
              <a:t> session = </a:t>
            </a:r>
            <a:r>
              <a:rPr lang="en-US" sz="1000" dirty="0" err="1">
                <a:latin typeface="Arial" panose="020B0604020202020204" pitchFamily="34" charset="0"/>
                <a:cs typeface="Arial" panose="020B0604020202020204" pitchFamily="34" charset="0"/>
              </a:rPr>
              <a:t>req.getSession</a:t>
            </a:r>
            <a:r>
              <a:rPr lang="en-US" sz="1000" dirty="0">
                <a:latin typeface="Arial" panose="020B0604020202020204" pitchFamily="34" charset="0"/>
                <a:cs typeface="Arial" panose="020B0604020202020204" pitchFamily="34" charset="0"/>
              </a:rPr>
              <a:t>(true);</a:t>
            </a:r>
          </a:p>
          <a:p>
            <a:pPr marL="371429" indent="-371429"/>
            <a:r>
              <a:rPr lang="en-US" sz="1000" dirty="0">
                <a:latin typeface="Arial" panose="020B0604020202020204" pitchFamily="34" charset="0"/>
                <a:cs typeface="Arial" panose="020B0604020202020204" pitchFamily="34" charset="0"/>
              </a:rPr>
              <a:t>    // Invalidate the session if it's more than a day old or has been</a:t>
            </a:r>
          </a:p>
          <a:p>
            <a:pPr marL="371429" indent="-371429"/>
            <a:r>
              <a:rPr lang="en-US" sz="1000" dirty="0">
                <a:latin typeface="Arial" panose="020B0604020202020204" pitchFamily="34" charset="0"/>
                <a:cs typeface="Arial" panose="020B0604020202020204" pitchFamily="34" charset="0"/>
              </a:rPr>
              <a:t>    // inactive for more than an hour.</a:t>
            </a:r>
          </a:p>
          <a:p>
            <a:pPr marL="371429" indent="-371429"/>
            <a:r>
              <a:rPr lang="en-US" sz="1000" dirty="0">
                <a:latin typeface="Arial" panose="020B0604020202020204" pitchFamily="34" charset="0"/>
                <a:cs typeface="Arial" panose="020B0604020202020204" pitchFamily="34" charset="0"/>
              </a:rPr>
              <a:t>    if (!</a:t>
            </a:r>
            <a:r>
              <a:rPr lang="en-US" sz="1000" dirty="0" err="1">
                <a:latin typeface="Arial" panose="020B0604020202020204" pitchFamily="34" charset="0"/>
                <a:cs typeface="Arial" panose="020B0604020202020204" pitchFamily="34" charset="0"/>
              </a:rPr>
              <a:t>session.isNew</a:t>
            </a:r>
            <a:r>
              <a:rPr lang="en-US" sz="1000" dirty="0">
                <a:latin typeface="Arial" panose="020B0604020202020204" pitchFamily="34" charset="0"/>
                <a:cs typeface="Arial" panose="020B0604020202020204" pitchFamily="34" charset="0"/>
              </a:rPr>
              <a:t>()) {  // skip new sessions</a:t>
            </a:r>
          </a:p>
          <a:p>
            <a:pPr marL="371429" indent="-371429"/>
            <a:r>
              <a:rPr lang="en-US" sz="1000" dirty="0">
                <a:latin typeface="Arial" panose="020B0604020202020204" pitchFamily="34" charset="0"/>
                <a:cs typeface="Arial" panose="020B0604020202020204" pitchFamily="34" charset="0"/>
              </a:rPr>
              <a:t>      Date </a:t>
            </a:r>
            <a:r>
              <a:rPr lang="en-US" sz="1000" dirty="0" err="1">
                <a:latin typeface="Arial" panose="020B0604020202020204" pitchFamily="34" charset="0"/>
                <a:cs typeface="Arial" panose="020B0604020202020204" pitchFamily="34" charset="0"/>
              </a:rPr>
              <a:t>dayAgo</a:t>
            </a:r>
            <a:r>
              <a:rPr lang="en-US" sz="1000" dirty="0">
                <a:latin typeface="Arial" panose="020B0604020202020204" pitchFamily="34" charset="0"/>
                <a:cs typeface="Arial" panose="020B0604020202020204" pitchFamily="34" charset="0"/>
              </a:rPr>
              <a:t> = new Date(</a:t>
            </a:r>
            <a:r>
              <a:rPr lang="en-US" sz="1000" dirty="0" err="1">
                <a:latin typeface="Arial" panose="020B0604020202020204" pitchFamily="34" charset="0"/>
                <a:cs typeface="Arial" panose="020B0604020202020204" pitchFamily="34" charset="0"/>
              </a:rPr>
              <a:t>System.currentTimeMillis</a:t>
            </a:r>
            <a:r>
              <a:rPr lang="en-US" sz="1000" dirty="0">
                <a:latin typeface="Arial" panose="020B0604020202020204" pitchFamily="34" charset="0"/>
                <a:cs typeface="Arial" panose="020B0604020202020204" pitchFamily="34" charset="0"/>
              </a:rPr>
              <a:t>() - 24*60*60*1000);</a:t>
            </a:r>
          </a:p>
          <a:p>
            <a:pPr marL="371429" indent="-371429"/>
            <a:r>
              <a:rPr lang="en-US" sz="1000" dirty="0">
                <a:latin typeface="Arial" panose="020B0604020202020204" pitchFamily="34" charset="0"/>
                <a:cs typeface="Arial" panose="020B0604020202020204" pitchFamily="34" charset="0"/>
              </a:rPr>
              <a:t>      Date </a:t>
            </a:r>
            <a:r>
              <a:rPr lang="en-US" sz="1000" dirty="0" err="1">
                <a:latin typeface="Arial" panose="020B0604020202020204" pitchFamily="34" charset="0"/>
                <a:cs typeface="Arial" panose="020B0604020202020204" pitchFamily="34" charset="0"/>
              </a:rPr>
              <a:t>hourAgo</a:t>
            </a:r>
            <a:r>
              <a:rPr lang="en-US" sz="1000" dirty="0">
                <a:latin typeface="Arial" panose="020B0604020202020204" pitchFamily="34" charset="0"/>
                <a:cs typeface="Arial" panose="020B0604020202020204" pitchFamily="34" charset="0"/>
              </a:rPr>
              <a:t> = new Date(</a:t>
            </a:r>
            <a:r>
              <a:rPr lang="en-US" sz="1000" dirty="0" err="1">
                <a:latin typeface="Arial" panose="020B0604020202020204" pitchFamily="34" charset="0"/>
                <a:cs typeface="Arial" panose="020B0604020202020204" pitchFamily="34" charset="0"/>
              </a:rPr>
              <a:t>System.currentTimeMillis</a:t>
            </a:r>
            <a:r>
              <a:rPr lang="en-US" sz="1000" dirty="0">
                <a:latin typeface="Arial" panose="020B0604020202020204" pitchFamily="34" charset="0"/>
                <a:cs typeface="Arial" panose="020B0604020202020204" pitchFamily="34" charset="0"/>
              </a:rPr>
              <a:t>() - 60*60*1000);</a:t>
            </a:r>
          </a:p>
          <a:p>
            <a:pPr marL="371429" indent="-371429"/>
            <a:r>
              <a:rPr lang="en-US" sz="1000" dirty="0">
                <a:latin typeface="Arial" panose="020B0604020202020204" pitchFamily="34" charset="0"/>
                <a:cs typeface="Arial" panose="020B0604020202020204" pitchFamily="34" charset="0"/>
              </a:rPr>
              <a:t>      Date created = new Date(</a:t>
            </a:r>
            <a:r>
              <a:rPr lang="en-US" sz="1000" dirty="0" err="1">
                <a:latin typeface="Arial" panose="020B0604020202020204" pitchFamily="34" charset="0"/>
                <a:cs typeface="Arial" panose="020B0604020202020204" pitchFamily="34" charset="0"/>
              </a:rPr>
              <a:t>session.getCreationTime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Date accessed = new Date(</a:t>
            </a:r>
            <a:r>
              <a:rPr lang="en-US" sz="1000" dirty="0" err="1">
                <a:latin typeface="Arial" panose="020B0604020202020204" pitchFamily="34" charset="0"/>
                <a:cs typeface="Arial" panose="020B0604020202020204" pitchFamily="34" charset="0"/>
              </a:rPr>
              <a:t>session.getLastAccessedTime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if (</a:t>
            </a:r>
            <a:r>
              <a:rPr lang="en-US" sz="1000" dirty="0" err="1">
                <a:latin typeface="Arial" panose="020B0604020202020204" pitchFamily="34" charset="0"/>
                <a:cs typeface="Arial" panose="020B0604020202020204" pitchFamily="34" charset="0"/>
              </a:rPr>
              <a:t>created.before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dayAgo</a:t>
            </a:r>
            <a:r>
              <a:rPr lang="en-US" sz="1000" dirty="0">
                <a:latin typeface="Arial" panose="020B0604020202020204" pitchFamily="34" charset="0"/>
                <a:cs typeface="Arial" panose="020B0604020202020204" pitchFamily="34" charset="0"/>
              </a:rPr>
              <a:t>) || </a:t>
            </a:r>
            <a:r>
              <a:rPr lang="en-US" sz="1000" dirty="0" err="1">
                <a:latin typeface="Arial" panose="020B0604020202020204" pitchFamily="34" charset="0"/>
                <a:cs typeface="Arial" panose="020B0604020202020204" pitchFamily="34" charset="0"/>
              </a:rPr>
              <a:t>accessed.before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hourAgo</a:t>
            </a:r>
            <a:r>
              <a:rPr lang="en-US" sz="1000" dirty="0">
                <a:latin typeface="Arial" panose="020B0604020202020204" pitchFamily="34" charset="0"/>
                <a:cs typeface="Arial" panose="020B0604020202020204" pitchFamily="34" charset="0"/>
              </a:rPr>
              <a:t>)) {</a:t>
            </a:r>
          </a:p>
          <a:p>
            <a:pPr marL="371429" indent="-371429"/>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session.invalidate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session = </a:t>
            </a:r>
            <a:r>
              <a:rPr lang="en-US" sz="1000" dirty="0" err="1">
                <a:latin typeface="Arial" panose="020B0604020202020204" pitchFamily="34" charset="0"/>
                <a:cs typeface="Arial" panose="020B0604020202020204" pitchFamily="34" charset="0"/>
              </a:rPr>
              <a:t>req.getSession</a:t>
            </a:r>
            <a:r>
              <a:rPr lang="en-US" sz="1000" dirty="0">
                <a:latin typeface="Arial" panose="020B0604020202020204" pitchFamily="34" charset="0"/>
                <a:cs typeface="Arial" panose="020B0604020202020204" pitchFamily="34" charset="0"/>
              </a:rPr>
              <a:t>(true);  // get a new session</a:t>
            </a:r>
          </a:p>
          <a:p>
            <a:pPr marL="371429" indent="-371429"/>
            <a:r>
              <a:rPr lang="en-US" sz="1000" dirty="0">
                <a:latin typeface="Arial" panose="020B0604020202020204" pitchFamily="34" charset="0"/>
                <a:cs typeface="Arial" panose="020B0604020202020204" pitchFamily="34" charset="0"/>
              </a:rPr>
              <a:t>      }</a:t>
            </a:r>
          </a:p>
        </p:txBody>
      </p:sp>
      <p:sp>
        <p:nvSpPr>
          <p:cNvPr id="5" name="Text Box 4"/>
          <p:cNvSpPr txBox="1">
            <a:spLocks noChangeArrowheads="1"/>
          </p:cNvSpPr>
          <p:nvPr/>
        </p:nvSpPr>
        <p:spPr bwMode="auto">
          <a:xfrm>
            <a:off x="152400" y="1295400"/>
            <a:ext cx="1390650" cy="55399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servlets. Explain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505419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3"/>
          <p:cNvSpPr>
            <a:spLocks noGrp="1" noChangeArrowheads="1"/>
          </p:cNvSpPr>
          <p:nvPr>
            <p:ph type="body" idx="1"/>
          </p:nvPr>
        </p:nvSpPr>
        <p:spPr/>
        <p:txBody>
          <a:bodyPr/>
          <a:lstStyle/>
          <a:p>
            <a:r>
              <a:rPr lang="en-US" dirty="0"/>
              <a:t>Note:</a:t>
            </a:r>
          </a:p>
          <a:p>
            <a:r>
              <a:rPr lang="en-US" dirty="0"/>
              <a:t>Execute Servlets:</a:t>
            </a:r>
          </a:p>
          <a:p>
            <a:endParaRPr lang="en-US" dirty="0"/>
          </a:p>
          <a:p>
            <a:r>
              <a:rPr lang="en-US" dirty="0"/>
              <a:t>http://localhost:9090/SessionManagement/Store</a:t>
            </a:r>
          </a:p>
          <a:p>
            <a:endParaRPr lang="en-US" dirty="0"/>
          </a:p>
          <a:p>
            <a:r>
              <a:rPr lang="en-US" dirty="0"/>
              <a:t>This servlet maintains a list of shopping items</a:t>
            </a:r>
          </a:p>
          <a:p>
            <a:endParaRPr lang="en-US" dirty="0"/>
          </a:p>
          <a:p>
            <a:r>
              <a:rPr lang="en-US" dirty="0"/>
              <a:t>http://localhost:9090/SessionManagement/Shopping?item=CD&amp;operation=AddItem</a:t>
            </a:r>
          </a:p>
          <a:p>
            <a:r>
              <a:rPr lang="en-US" dirty="0"/>
              <a:t>This servlet does different operations like adding item to cart, removing item from cart and making the cart as empty.</a:t>
            </a:r>
          </a:p>
          <a:p>
            <a:endParaRPr lang="en-US" dirty="0"/>
          </a:p>
        </p:txBody>
      </p:sp>
      <p:sp>
        <p:nvSpPr>
          <p:cNvPr id="4" name="Text Box 7"/>
          <p:cNvSpPr txBox="1">
            <a:spLocks noChangeArrowheads="1"/>
          </p:cNvSpPr>
          <p:nvPr/>
        </p:nvSpPr>
        <p:spPr bwMode="auto">
          <a:xfrm>
            <a:off x="152400" y="1295400"/>
            <a:ext cx="1676400" cy="396875"/>
          </a:xfrm>
          <a:prstGeom prst="rect">
            <a:avLst/>
          </a:prstGeom>
          <a:noFill/>
          <a:ln w="9525">
            <a:noFill/>
            <a:miter lim="800000"/>
            <a:headEnd/>
            <a:tailEnd/>
          </a:ln>
        </p:spPr>
        <p:txBody>
          <a:bodyPr>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code and execute servlet.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508025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279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804988" y="706438"/>
            <a:ext cx="4846637" cy="3636962"/>
          </a:xfrm>
          <a:ln/>
        </p:spPr>
      </p:sp>
      <p:sp>
        <p:nvSpPr>
          <p:cNvPr id="216067" name="Rectangle 3"/>
          <p:cNvSpPr>
            <a:spLocks noGrp="1" noChangeArrowheads="1"/>
          </p:cNvSpPr>
          <p:nvPr>
            <p:ph type="body" idx="1"/>
          </p:nvPr>
        </p:nvSpPr>
        <p:spPr>
          <a:xfrm>
            <a:off x="1870295" y="4572000"/>
            <a:ext cx="4727574" cy="3963988"/>
          </a:xfrm>
        </p:spPr>
        <p:txBody>
          <a:bodyPr/>
          <a:lstStyle/>
          <a:p>
            <a:endParaRPr lang="en-US" dirty="0"/>
          </a:p>
        </p:txBody>
      </p:sp>
    </p:spTree>
    <p:extLst>
      <p:ext uri="{BB962C8B-B14F-4D97-AF65-F5344CB8AC3E}">
        <p14:creationId xmlns:p14="http://schemas.microsoft.com/office/powerpoint/2010/main" val="466676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19200" cy="70788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Summarize the chapter by briefly mentioning what all is learnt.</a:t>
            </a:r>
          </a:p>
        </p:txBody>
      </p:sp>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3870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39065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itchFamily="34" charset="0"/>
                <a:cs typeface="Arial" pitchFamily="34" charset="0"/>
              </a:rPr>
              <a:t>Answers for the Review Questions:</a:t>
            </a:r>
          </a:p>
          <a:p>
            <a:pPr>
              <a:lnSpc>
                <a:spcPct val="100000"/>
              </a:lnSpc>
            </a:pPr>
            <a:r>
              <a:rPr lang="en-US" sz="1000" dirty="0">
                <a:solidFill>
                  <a:schemeClr val="tx1"/>
                </a:solidFill>
                <a:latin typeface="Arial" pitchFamily="34" charset="0"/>
                <a:cs typeface="Arial" pitchFamily="34" charset="0"/>
              </a:rPr>
              <a:t>Answer 1: Http is stateless protocol</a:t>
            </a:r>
          </a:p>
          <a:p>
            <a:pPr>
              <a:lnSpc>
                <a:spcPct val="100000"/>
              </a:lnSpc>
            </a:pPr>
            <a:endParaRPr lang="en-US" sz="1000" dirty="0">
              <a:solidFill>
                <a:schemeClr val="tx1"/>
              </a:solidFill>
              <a:latin typeface="Arial" pitchFamily="34" charset="0"/>
              <a:cs typeface="Arial" pitchFamily="34" charset="0"/>
            </a:endParaRPr>
          </a:p>
          <a:p>
            <a:pPr>
              <a:lnSpc>
                <a:spcPct val="100000"/>
              </a:lnSpc>
            </a:pPr>
            <a:r>
              <a:rPr lang="en-US" sz="1000" dirty="0">
                <a:solidFill>
                  <a:schemeClr val="tx1"/>
                </a:solidFill>
                <a:latin typeface="Arial" pitchFamily="34" charset="0"/>
                <a:cs typeface="Arial" pitchFamily="34" charset="0"/>
              </a:rPr>
              <a:t>Answer 2: 20</a:t>
            </a:r>
          </a:p>
          <a:p>
            <a:pPr>
              <a:lnSpc>
                <a:spcPct val="100000"/>
              </a:lnSpc>
            </a:pPr>
            <a:endParaRPr lang="en-US" sz="1000" dirty="0">
              <a:solidFill>
                <a:schemeClr val="tx1"/>
              </a:solidFill>
              <a:latin typeface="Arial" pitchFamily="34" charset="0"/>
              <a:cs typeface="Arial" pitchFamily="34" charset="0"/>
            </a:endParaRPr>
          </a:p>
          <a:p>
            <a:pPr>
              <a:lnSpc>
                <a:spcPct val="100000"/>
              </a:lnSpc>
            </a:pPr>
            <a:endParaRPr lang="en-US" sz="1000" dirty="0">
              <a:solidFill>
                <a:schemeClr val="tx1"/>
              </a:solidFill>
              <a:latin typeface="Arial" pitchFamily="34" charset="0"/>
              <a:cs typeface="Arial" pitchFamily="34" charset="0"/>
            </a:endParaRPr>
          </a:p>
        </p:txBody>
      </p:sp>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853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352550" cy="1169551"/>
          </a:xfrm>
          <a:prstGeom prst="rect">
            <a:avLst/>
          </a:prstGeom>
          <a:noFill/>
          <a:ln w="9525">
            <a:noFill/>
            <a:miter lim="800000"/>
            <a:headEnd/>
            <a:tailEnd/>
          </a:ln>
        </p:spPr>
        <p:txBody>
          <a:bodyPr wrap="square">
            <a:spAutoFit/>
          </a:bodyPr>
          <a:lstStyle/>
          <a:p>
            <a:r>
              <a:rPr lang="en-US" sz="1000" dirty="0">
                <a:latin typeface="Arial" pitchFamily="34" charset="0"/>
                <a:cs typeface="Arial" pitchFamily="34" charset="0"/>
              </a:rPr>
              <a:t>Answers for the Review Questions:</a:t>
            </a:r>
          </a:p>
          <a:p>
            <a:r>
              <a:rPr lang="en-US" sz="1000" dirty="0">
                <a:latin typeface="Arial" pitchFamily="34" charset="0"/>
                <a:cs typeface="Arial" pitchFamily="34" charset="0"/>
              </a:rPr>
              <a:t>Answer 3: invalidate()</a:t>
            </a:r>
          </a:p>
          <a:p>
            <a:endParaRPr lang="en-US" sz="1000" dirty="0">
              <a:latin typeface="Arial" pitchFamily="34" charset="0"/>
              <a:cs typeface="Arial" pitchFamily="34" charset="0"/>
            </a:endParaRPr>
          </a:p>
          <a:p>
            <a:r>
              <a:rPr lang="en-US" sz="1000" dirty="0">
                <a:latin typeface="Arial" pitchFamily="34" charset="0"/>
                <a:cs typeface="Arial" pitchFamily="34" charset="0"/>
              </a:rPr>
              <a:t>Answer 4: mapping in web.xml</a:t>
            </a:r>
          </a:p>
        </p:txBody>
      </p:sp>
      <p:sp>
        <p:nvSpPr>
          <p:cNvPr id="5" name="Slide Image Placeholder 4"/>
          <p:cNvSpPr>
            <a:spLocks noGrp="1" noRot="1" noChangeAspect="1"/>
          </p:cNvSpPr>
          <p:nvPr>
            <p:ph type="sldImg"/>
          </p:nvPr>
        </p:nvSpPr>
        <p:spPr>
          <a:xfrm>
            <a:off x="1752600" y="768350"/>
            <a:ext cx="5113338" cy="3836988"/>
          </a:xfrm>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28880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Grp="1" noChangeArrowheads="1"/>
          </p:cNvSpPr>
          <p:nvPr>
            <p:ph type="body" idx="1"/>
          </p:nvPr>
        </p:nvSpPr>
        <p:spPr/>
        <p:txBody>
          <a:bodyPr/>
          <a:lstStyle/>
          <a:p>
            <a:r>
              <a:rPr lang="en-AU" dirty="0"/>
              <a:t>Introducing Session Tracking:</a:t>
            </a:r>
          </a:p>
          <a:p>
            <a:r>
              <a:rPr lang="en-AU" dirty="0"/>
              <a:t>A session refers to all the connections that a single client might make to a server in the course of viewing any pages associated with a given application. </a:t>
            </a:r>
          </a:p>
          <a:p>
            <a:r>
              <a:rPr lang="en-AU" dirty="0"/>
              <a:t>Sessions are specific to both the individual user and the application. Therefore every user of an application has a separate session. The user has access to a separate set of session variables.</a:t>
            </a:r>
          </a:p>
          <a:p>
            <a:r>
              <a:rPr lang="en-AU" dirty="0"/>
              <a:t>Logically a session begins with the first connection to an application by a client and ends after that client’s last connection.</a:t>
            </a:r>
          </a:p>
          <a:p>
            <a:r>
              <a:rPr lang="en-AU" dirty="0"/>
              <a:t>Session can be an authenticated session also where a user has to log-in. In this case, sessions begin when the user logs in and ends when the user log-out.</a:t>
            </a:r>
          </a:p>
          <a:p>
            <a:r>
              <a:rPr lang="en-AU" dirty="0"/>
              <a:t>Session also ends after a time-out period of inactivity.</a:t>
            </a:r>
            <a:endParaRPr lang="en-US" dirty="0"/>
          </a:p>
        </p:txBody>
      </p:sp>
      <p:sp>
        <p:nvSpPr>
          <p:cNvPr id="4" name="Text Box 5"/>
          <p:cNvSpPr txBox="1">
            <a:spLocks noChangeArrowheads="1"/>
          </p:cNvSpPr>
          <p:nvPr/>
        </p:nvSpPr>
        <p:spPr bwMode="auto">
          <a:xfrm>
            <a:off x="152400" y="1295400"/>
            <a:ext cx="1466850" cy="3323987"/>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Ask this question to the class. </a:t>
            </a:r>
          </a:p>
          <a:p>
            <a:pPr>
              <a:lnSpc>
                <a:spcPct val="100000"/>
              </a:lnSpc>
            </a:pPr>
            <a:r>
              <a:rPr lang="en-US" sz="1000" dirty="0">
                <a:solidFill>
                  <a:schemeClr val="tx1"/>
                </a:solidFill>
                <a:latin typeface="Arial" panose="020B0604020202020204" pitchFamily="34" charset="0"/>
                <a:cs typeface="Arial" panose="020B0604020202020204" pitchFamily="34" charset="0"/>
              </a:rPr>
              <a:t>Most of the participants will answer “Duration from the time user logs in till he logs off” which is not completely true. </a:t>
            </a:r>
          </a:p>
          <a:p>
            <a:pPr>
              <a:lnSpc>
                <a:spcPct val="100000"/>
              </a:lnSpc>
            </a:pPr>
            <a:r>
              <a:rPr lang="en-US" sz="1000" dirty="0">
                <a:solidFill>
                  <a:schemeClr val="tx1"/>
                </a:solidFill>
                <a:latin typeface="Arial" panose="020B0604020202020204" pitchFamily="34" charset="0"/>
                <a:cs typeface="Arial" panose="020B0604020202020204" pitchFamily="34" charset="0"/>
              </a:rPr>
              <a:t>Do not display the bulleted point which is the correct answer.</a:t>
            </a:r>
          </a:p>
          <a:p>
            <a:pPr>
              <a:lnSpc>
                <a:spcPct val="100000"/>
              </a:lnSpc>
            </a:pPr>
            <a:r>
              <a:rPr lang="en-US" sz="1000" dirty="0">
                <a:solidFill>
                  <a:schemeClr val="tx1"/>
                </a:solidFill>
                <a:latin typeface="Arial" panose="020B0604020202020204" pitchFamily="34" charset="0"/>
                <a:cs typeface="Arial" panose="020B0604020202020204" pitchFamily="34" charset="0"/>
              </a:rPr>
              <a:t>To justify the answer, explain sites like e-newspapers, </a:t>
            </a:r>
            <a:r>
              <a:rPr lang="en-US" sz="1000" dirty="0" err="1">
                <a:solidFill>
                  <a:schemeClr val="tx1"/>
                </a:solidFill>
                <a:latin typeface="Arial" panose="020B0604020202020204" pitchFamily="34" charset="0"/>
                <a:cs typeface="Arial" panose="020B0604020202020204" pitchFamily="34" charset="0"/>
              </a:rPr>
              <a:t>booksonline</a:t>
            </a:r>
            <a:r>
              <a:rPr lang="en-US" sz="1000" dirty="0">
                <a:solidFill>
                  <a:schemeClr val="tx1"/>
                </a:solidFill>
                <a:latin typeface="Arial" panose="020B0604020202020204" pitchFamily="34" charset="0"/>
                <a:cs typeface="Arial" panose="020B0604020202020204" pitchFamily="34" charset="0"/>
              </a:rPr>
              <a:t> which do not require log in but still user can see the same long alphanumeric string in address bar across all the pages on that site.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6575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5"/>
          <p:cNvSpPr>
            <a:spLocks noGrp="1" noChangeArrowheads="1"/>
          </p:cNvSpPr>
          <p:nvPr>
            <p:ph type="body" idx="1"/>
          </p:nvPr>
        </p:nvSpPr>
        <p:spPr/>
        <p:txBody>
          <a:bodyPr/>
          <a:lstStyle/>
          <a:p>
            <a:r>
              <a:rPr lang="en-AU" dirty="0"/>
              <a:t>Introducing Session Tracking:</a:t>
            </a:r>
          </a:p>
          <a:p>
            <a:r>
              <a:rPr lang="en-AU" dirty="0"/>
              <a:t>What is Session Tracking?</a:t>
            </a:r>
          </a:p>
          <a:p>
            <a:r>
              <a:rPr lang="en-AU" dirty="0"/>
              <a:t>In Session tracking, client first makes a request for any servlet or any page, the container receives the request. </a:t>
            </a:r>
          </a:p>
          <a:p>
            <a:r>
              <a:rPr lang="en-AU" dirty="0"/>
              <a:t>The container then generates a unique identification, called Session ID, for that client and gives it back to the client along with the response. This ID gets stores on the client machine. Thereafter when the client sends a request again to the server, it also sends the session Id with the request. The container sees the Id and sends back the response. While seeing the ID the container recognizes that it is the same previous client making a request.</a:t>
            </a:r>
          </a:p>
          <a:p>
            <a:r>
              <a:rPr lang="en-AU" dirty="0"/>
              <a:t>Thus container identifies the client.</a:t>
            </a:r>
            <a:endParaRPr lang="en-US" dirty="0"/>
          </a:p>
        </p:txBody>
      </p:sp>
      <p:sp>
        <p:nvSpPr>
          <p:cNvPr id="4" name="Text Box 6"/>
          <p:cNvSpPr txBox="1">
            <a:spLocks noChangeArrowheads="1"/>
          </p:cNvSpPr>
          <p:nvPr/>
        </p:nvSpPr>
        <p:spPr bwMode="auto">
          <a:xfrm>
            <a:off x="152400" y="1295400"/>
            <a:ext cx="1428750" cy="224676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scenario of online shopping, what would happen if the client’s state was not maintained on the server ? What would be the content of the cart while order is processed.</a:t>
            </a:r>
          </a:p>
          <a:p>
            <a:pPr>
              <a:lnSpc>
                <a:spcPct val="100000"/>
              </a:lnSpc>
            </a:pPr>
            <a:r>
              <a:rPr lang="en-US" sz="1000" dirty="0">
                <a:solidFill>
                  <a:schemeClr val="tx1"/>
                </a:solidFill>
                <a:latin typeface="Arial" panose="020B0604020202020204" pitchFamily="34" charset="0"/>
                <a:cs typeface="Arial" panose="020B0604020202020204" pitchFamily="34" charset="0"/>
              </a:rPr>
              <a:t>Banking example also can be given with respect to the multiple transactions by the same account holder.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05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5"/>
          <p:cNvSpPr>
            <a:spLocks noGrp="1" noChangeArrowheads="1"/>
          </p:cNvSpPr>
          <p:nvPr>
            <p:ph type="body" idx="1"/>
          </p:nvPr>
        </p:nvSpPr>
        <p:spPr/>
        <p:txBody>
          <a:bodyPr/>
          <a:lstStyle/>
          <a:p>
            <a:r>
              <a:rPr lang="en-AU" dirty="0"/>
              <a:t>Introducing Session Tracking:</a:t>
            </a:r>
          </a:p>
          <a:p>
            <a:r>
              <a:rPr lang="en-AU" dirty="0"/>
              <a:t>Why Session Tracking?</a:t>
            </a:r>
          </a:p>
          <a:p>
            <a:r>
              <a:rPr lang="en-AU" dirty="0"/>
              <a:t>HTTP is a stateless protocol, that is it cannot persist the information. </a:t>
            </a:r>
          </a:p>
          <a:p>
            <a:r>
              <a:rPr lang="en-AU" dirty="0"/>
              <a:t>HTTP always treats each request as a new request. Each request made by a Web browser (client), for an image, an HTML page, or other Web object, is made via a new connection. In other words, in HTTP, the client makes a connection to the server, sends the request, gets the response, and closes the connection. Hence to maintain the state across pages we need some sort of session tracking mechanism.</a:t>
            </a:r>
          </a:p>
        </p:txBody>
      </p:sp>
      <p:sp>
        <p:nvSpPr>
          <p:cNvPr id="4" name="Text Box 6"/>
          <p:cNvSpPr txBox="1">
            <a:spLocks noChangeArrowheads="1"/>
          </p:cNvSpPr>
          <p:nvPr/>
        </p:nvSpPr>
        <p:spPr bwMode="auto">
          <a:xfrm>
            <a:off x="152400" y="1295400"/>
            <a:ext cx="133350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reason behind session tracking. Exhibit that Http is a stateless protocol and thus the need for session tracking</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5938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11"/>
          <p:cNvSpPr>
            <a:spLocks noGrp="1" noChangeArrowheads="1"/>
          </p:cNvSpPr>
          <p:nvPr>
            <p:ph type="body" idx="1"/>
          </p:nvPr>
        </p:nvSpPr>
        <p:spPr/>
        <p:txBody>
          <a:bodyPr/>
          <a:lstStyle/>
          <a:p>
            <a:r>
              <a:rPr lang="en-US" dirty="0"/>
              <a:t>Ways of Session Tracking in JEE:</a:t>
            </a:r>
          </a:p>
          <a:p>
            <a:r>
              <a:rPr lang="en-US" dirty="0"/>
              <a:t>Session Tracking Techniques:</a:t>
            </a:r>
          </a:p>
          <a:p>
            <a:r>
              <a:rPr lang="en-US" dirty="0"/>
              <a:t>From the last slide we understand that  since HTTP is stateless protocol it becomes developer’s job to work around saving client specific information on server in a web application. </a:t>
            </a:r>
          </a:p>
          <a:p>
            <a:r>
              <a:rPr lang="en-US" dirty="0"/>
              <a:t>There are several ways in which session tracking can be done in JEE.</a:t>
            </a:r>
          </a:p>
          <a:p>
            <a:pPr lvl="1"/>
            <a:r>
              <a:rPr lang="en-US" dirty="0"/>
              <a:t>Hidden Form Fields: It is the simplest way of saving user-specific information where </a:t>
            </a:r>
            <a:r>
              <a:rPr lang="en-AU" dirty="0"/>
              <a:t>hidden parameters are encoded inside an HTML form, such as the username and type of transaction being made</a:t>
            </a:r>
          </a:p>
          <a:p>
            <a:pPr lvl="1"/>
            <a:r>
              <a:rPr lang="en-AU" dirty="0"/>
              <a:t>URL Rewriting: URL rewriting involves placing a session id in the URL.</a:t>
            </a:r>
          </a:p>
          <a:p>
            <a:pPr lvl="1"/>
            <a:r>
              <a:rPr lang="en-AU" dirty="0"/>
              <a:t>Cookies: It is a small text file storing client information, cookies are created by the server and saved on client’s machine.</a:t>
            </a:r>
          </a:p>
          <a:p>
            <a:pPr lvl="1"/>
            <a:r>
              <a:rPr lang="en-AU" dirty="0"/>
              <a:t>Session Tracking API: Servlets API provides Session Tracking API </a:t>
            </a:r>
            <a:endParaRPr lang="en-US" dirty="0"/>
          </a:p>
          <a:p>
            <a:pPr lvl="1"/>
            <a:endParaRPr lang="en-AU" dirty="0"/>
          </a:p>
        </p:txBody>
      </p:sp>
      <p:sp>
        <p:nvSpPr>
          <p:cNvPr id="4" name="Text Box 7"/>
          <p:cNvSpPr txBox="1">
            <a:spLocks noChangeArrowheads="1"/>
          </p:cNvSpPr>
          <p:nvPr/>
        </p:nvSpPr>
        <p:spPr bwMode="auto">
          <a:xfrm>
            <a:off x="152400" y="1295400"/>
            <a:ext cx="1428750" cy="163121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List the Session tracking techniques with a brief explanation. Tell participants that detailed explanation is in the following slides and we shall be seeing some of these in demos later.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55290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AU" dirty="0"/>
              <a:t>Ways of Session Tracking in JEE:</a:t>
            </a:r>
          </a:p>
          <a:p>
            <a:r>
              <a:rPr lang="en-AU" dirty="0"/>
              <a:t>Hidden Form Fields:</a:t>
            </a:r>
          </a:p>
          <a:p>
            <a:r>
              <a:rPr lang="en-AU" dirty="0"/>
              <a:t>In this technique the fields are added to an HTML form which are not displayed in the client’s request. The hidden form fields are sent back to the server when the form is submitted. In hidden form fields, the HTML entry will be as shown below:</a:t>
            </a:r>
          </a:p>
          <a:p>
            <a:endParaRPr lang="en-AU" dirty="0"/>
          </a:p>
          <a:p>
            <a:r>
              <a:rPr lang="en-AU" dirty="0"/>
              <a:t>This means that when form is submitted ,the specified name and value will be get included in get or post method. </a:t>
            </a:r>
            <a:endParaRPr lang="en-US" dirty="0"/>
          </a:p>
        </p:txBody>
      </p:sp>
      <p:sp>
        <p:nvSpPr>
          <p:cNvPr id="5" name="Text Box 7"/>
          <p:cNvSpPr txBox="1">
            <a:spLocks noChangeArrowheads="1"/>
          </p:cNvSpPr>
          <p:nvPr/>
        </p:nvSpPr>
        <p:spPr bwMode="auto">
          <a:xfrm>
            <a:off x="152400" y="1295400"/>
            <a:ext cx="137160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Convey this is oldest and the simplest way of session tracking. Point out the disadvantage. Briefly explain small html fragment from the notes</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34943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US"/>
              <a:t>Execute the following servlets:</a:t>
            </a:r>
          </a:p>
          <a:p>
            <a:r>
              <a:rPr lang="en-US"/>
              <a:t>http://localhost:9090/SessionManagement/login.html</a:t>
            </a:r>
          </a:p>
          <a:p>
            <a:endParaRPr lang="en-US"/>
          </a:p>
          <a:p>
            <a:r>
              <a:rPr lang="en-US"/>
              <a:t>This would lead to servlet:</a:t>
            </a:r>
          </a:p>
          <a:p>
            <a:endParaRPr lang="en-US"/>
          </a:p>
          <a:p>
            <a:r>
              <a:rPr lang="en-US"/>
              <a:t>http://localhost:9090/SessionManagement/HiddenFormServlet</a:t>
            </a:r>
          </a:p>
          <a:p>
            <a:endParaRPr lang="en-US"/>
          </a:p>
          <a:p>
            <a:r>
              <a:rPr lang="en-US"/>
              <a:t>In HiddenFormServlet, username is added as Hidden Field in html form as shown below in partial listing.</a:t>
            </a:r>
          </a:p>
          <a:p>
            <a:endParaRPr lang="en-US"/>
          </a:p>
          <a:p>
            <a:r>
              <a:rPr lang="en-US"/>
              <a:t>out.println("&lt;form action='ShowServlet'&gt;");</a:t>
            </a:r>
          </a:p>
          <a:p>
            <a:r>
              <a:rPr lang="en-US"/>
              <a:t>out.println("&lt;input type='hidden' name='user' value='" + user + "'&gt;");</a:t>
            </a:r>
          </a:p>
          <a:p>
            <a:r>
              <a:rPr lang="en-US"/>
              <a:t>out.println("&lt;input type='submit' value='submit' &gt;");</a:t>
            </a:r>
          </a:p>
          <a:p>
            <a:endParaRPr lang="en-US"/>
          </a:p>
          <a:p>
            <a:r>
              <a:rPr lang="en-US"/>
              <a:t>Then username is retrieved in ShowServlet.</a:t>
            </a:r>
          </a:p>
          <a:p>
            <a:endParaRPr lang="en-US"/>
          </a:p>
          <a:p>
            <a:r>
              <a:rPr lang="en-US"/>
              <a:t>http://localhost:9090/SessionManagement/ShowServlet?user=John.</a:t>
            </a:r>
          </a:p>
          <a:p>
            <a:endParaRPr lang="en-US"/>
          </a:p>
          <a:p>
            <a:r>
              <a:rPr lang="en-US"/>
              <a:t>Query parameters get appended due to the GET method.</a:t>
            </a:r>
          </a:p>
          <a:p>
            <a:endParaRPr lang="en-US" dirty="0"/>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4759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3"/>
          <p:cNvSpPr>
            <a:spLocks noGrp="1" noChangeArrowheads="1"/>
          </p:cNvSpPr>
          <p:nvPr>
            <p:ph type="body" idx="1"/>
          </p:nvPr>
        </p:nvSpPr>
        <p:spPr/>
        <p:txBody>
          <a:bodyPr>
            <a:normAutofit/>
          </a:bodyPr>
          <a:lstStyle/>
          <a:p>
            <a:r>
              <a:rPr lang="en-AU" dirty="0"/>
              <a:t>Ways of Session Tracking in JEE:</a:t>
            </a:r>
          </a:p>
          <a:p>
            <a:r>
              <a:rPr lang="en-US" dirty="0"/>
              <a:t>URL Rewriting:</a:t>
            </a:r>
          </a:p>
          <a:p>
            <a:r>
              <a:rPr lang="en-US" dirty="0"/>
              <a:t>The explanation for session Id would be covered in the </a:t>
            </a:r>
            <a:r>
              <a:rPr lang="en-US" dirty="0" err="1"/>
              <a:t>HttpSession</a:t>
            </a:r>
            <a:r>
              <a:rPr lang="en-US" dirty="0"/>
              <a:t> section.</a:t>
            </a:r>
          </a:p>
          <a:p>
            <a:r>
              <a:rPr lang="en-US" dirty="0"/>
              <a:t>URL rewriting is another way to support anonymous session tracking. With URL rewriting, every local URL the user might click on is dynamically modified, or rewritten, to include extra information. The extra information can be in the form of extra path information, added parameters, or some custom, server-specific URL. Due to the limited space available in rewriting a URL, the extra information is limited to a unique session ID. For example, the following URLs have been rewritten to pass session id 123:</a:t>
            </a:r>
            <a:endParaRPr lang="en-AU" dirty="0"/>
          </a:p>
          <a:p>
            <a:pPr lvl="1"/>
            <a:r>
              <a:rPr lang="en-US" dirty="0"/>
              <a:t>Original URL :   </a:t>
            </a:r>
            <a:endParaRPr lang="en-AU" dirty="0"/>
          </a:p>
          <a:p>
            <a:pPr lvl="1"/>
            <a:r>
              <a:rPr lang="en-US" dirty="0"/>
              <a:t>	http://server:port/servlet/Rewritten	</a:t>
            </a:r>
            <a:endParaRPr lang="en-AU" dirty="0"/>
          </a:p>
          <a:p>
            <a:pPr lvl="1"/>
            <a:r>
              <a:rPr lang="en-US" dirty="0"/>
              <a:t>Extra path information :</a:t>
            </a:r>
          </a:p>
          <a:p>
            <a:pPr lvl="1"/>
            <a:r>
              <a:rPr lang="en-US" dirty="0"/>
              <a:t>	http://server:port/servlet/Rewritten/123	</a:t>
            </a:r>
            <a:endParaRPr lang="en-AU" dirty="0"/>
          </a:p>
          <a:p>
            <a:pPr lvl="1"/>
            <a:r>
              <a:rPr lang="en-US" dirty="0"/>
              <a:t>Added parameter :</a:t>
            </a:r>
          </a:p>
          <a:p>
            <a:pPr lvl="1"/>
            <a:r>
              <a:rPr lang="en-US" dirty="0"/>
              <a:t>	http://server:port/servlet/Rewritten?sessionid=123</a:t>
            </a:r>
          </a:p>
          <a:p>
            <a:pPr lvl="1"/>
            <a:r>
              <a:rPr lang="en-US" dirty="0"/>
              <a:t>Added parameter change :</a:t>
            </a:r>
            <a:endParaRPr lang="en-AU" dirty="0"/>
          </a:p>
          <a:p>
            <a:pPr lvl="1"/>
            <a:r>
              <a:rPr lang="en-US" dirty="0"/>
              <a:t>	http://server:port/servlet/Rewritten;$sessionid$123 </a:t>
            </a:r>
            <a:endParaRPr lang="en-AU" dirty="0"/>
          </a:p>
          <a:p>
            <a:r>
              <a:rPr lang="en-US" dirty="0"/>
              <a:t>Each rewriting technique has its advantages and disadvantages. Using extra path information works on all servers, and it works as a target for forms that use both the GET and POST methods. It doesn’t work well if a servlet has to use the extra path information as true path information. </a:t>
            </a:r>
            <a:endParaRPr lang="en-AU" dirty="0"/>
          </a:p>
          <a:p>
            <a:r>
              <a:rPr lang="en-US" dirty="0"/>
              <a:t>An added parameter works on all servers too, but fails as a target for forms those uses the POST  method, and it causes parameter-naming collisions. </a:t>
            </a:r>
            <a:endParaRPr lang="en-AU" dirty="0"/>
          </a:p>
          <a:p>
            <a:r>
              <a:rPr lang="en-US" dirty="0"/>
              <a:t>Using a custom, server-specific change works under all conditions for servers that support the change. Unfortunately, it doesn’t work at all servers that don’t support the change.</a:t>
            </a:r>
          </a:p>
        </p:txBody>
      </p:sp>
      <p:sp>
        <p:nvSpPr>
          <p:cNvPr id="4" name="Text Box 7"/>
          <p:cNvSpPr txBox="1">
            <a:spLocks noChangeArrowheads="1"/>
          </p:cNvSpPr>
          <p:nvPr/>
        </p:nvSpPr>
        <p:spPr bwMode="auto">
          <a:xfrm>
            <a:off x="152400" y="1295400"/>
            <a:ext cx="1428750" cy="163121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Ask to give one example of URL. Give one real life example which we notice in address bar of the browser while surfing net day-to-day. Point out the number of characters limitation in URL</a:t>
            </a:r>
          </a:p>
        </p:txBody>
      </p:sp>
      <p:sp>
        <p:nvSpPr>
          <p:cNvPr id="6" name="Slide Image Placeholder 5"/>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4141895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667577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5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1399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8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67992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0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049351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4811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54088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3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045053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3496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5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9620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1280100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209746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53031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073023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78721463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7642076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807774709"/>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3842660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9709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45065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522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63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85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33380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86473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63485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11492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74764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812240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078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954693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33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0341871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420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72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3629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5413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27591397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4826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0337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819670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00486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12237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917721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290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8265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0337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31637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88514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9206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244330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4986597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83829030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25111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73047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09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36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02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820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250400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8157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163562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5555042"/>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84051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002638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57203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1667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6385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163501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210944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828444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275901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7107967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536144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4743791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336050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14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0304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2.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2.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2.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8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6741394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71968477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23258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0">
            <a:extLst>
              <a:ext uri="{96DAC541-7B7A-43D3-8B79-37D633B846F1}">
                <asvg:svgBlip xmlns:asvg="http://schemas.microsoft.com/office/drawing/2016/SVG/main" xmlns=""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5909460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47" r:id="rId23"/>
    <p:sldLayoutId id="2147483748" r:id="rId24"/>
    <p:sldLayoutId id="2147483749" r:id="rId25"/>
    <p:sldLayoutId id="2147483750" r:id="rId26"/>
    <p:sldLayoutId id="2147483751" r:id="rId27"/>
    <p:sldLayoutId id="2147483752"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1357267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9.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48561"/>
            <a:ext cx="3725949" cy="1341126"/>
          </a:xfrm>
        </p:spPr>
        <p:txBody>
          <a:bodyPr>
            <a:noAutofit/>
          </a:bodyPr>
          <a:lstStyle/>
          <a:p>
            <a:pPr>
              <a:lnSpc>
                <a:spcPct val="100000"/>
              </a:lnSpc>
            </a:pPr>
            <a:r>
              <a:rPr lang="en-US" sz="4400" b="0" dirty="0">
                <a:solidFill>
                  <a:schemeClr val="tx1"/>
                </a:solidFill>
                <a:latin typeface="Candara" panose="020E0502030303020204" pitchFamily="34" charset="0"/>
                <a:ea typeface="ＭＳ Ｐゴシック" pitchFamily="34" charset="-128"/>
              </a:rPr>
              <a:t>Java Servlets 3.0</a:t>
            </a:r>
          </a:p>
        </p:txBody>
      </p:sp>
      <p:sp>
        <p:nvSpPr>
          <p:cNvPr id="12" name="Subtitle 11"/>
          <p:cNvSpPr>
            <a:spLocks noGrp="1"/>
          </p:cNvSpPr>
          <p:nvPr>
            <p:ph type="subTitle" idx="1"/>
          </p:nvPr>
        </p:nvSpPr>
        <p:spPr/>
        <p:txBody>
          <a:bodyPr>
            <a:normAutofit/>
          </a:bodyPr>
          <a:lstStyle/>
          <a:p>
            <a:pPr algn="l">
              <a:lnSpc>
                <a:spcPct val="100000"/>
              </a:lnSpc>
            </a:pPr>
            <a:r>
              <a:rPr lang="en-US" sz="2000" dirty="0">
                <a:solidFill>
                  <a:schemeClr val="tx1"/>
                </a:solidFill>
                <a:latin typeface="Candara" panose="020E0502030303020204" pitchFamily="34" charset="0"/>
                <a:ea typeface="ＭＳ Ｐゴシック" pitchFamily="34" charset="-128"/>
              </a:rPr>
              <a:t>Lesson 10: Session Tracking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Demo</a:t>
            </a:r>
          </a:p>
        </p:txBody>
      </p:sp>
      <p:sp>
        <p:nvSpPr>
          <p:cNvPr id="5" name="Content Placeholder 4"/>
          <p:cNvSpPr>
            <a:spLocks noGrp="1"/>
          </p:cNvSpPr>
          <p:nvPr>
            <p:ph idx="1"/>
          </p:nvPr>
        </p:nvSpPr>
        <p:spPr/>
        <p:txBody>
          <a:bodyPr>
            <a:normAutofit/>
          </a:bodyPr>
          <a:lstStyle/>
          <a:p>
            <a:r>
              <a:rPr lang="en-US" sz="1800" dirty="0"/>
              <a:t>Execute the following input.html, </a:t>
            </a:r>
            <a:r>
              <a:rPr lang="en-US" sz="1800" dirty="0" err="1"/>
              <a:t>URLServlet</a:t>
            </a:r>
            <a:r>
              <a:rPr lang="en-US" sz="1800" dirty="0"/>
              <a:t>, </a:t>
            </a:r>
            <a:r>
              <a:rPr lang="en-US" sz="1800" dirty="0" err="1"/>
              <a:t>DisplayServlet</a:t>
            </a:r>
            <a:endParaRPr lang="en-US" sz="1800" dirty="0"/>
          </a:p>
        </p:txBody>
      </p:sp>
      <p:grpSp>
        <p:nvGrpSpPr>
          <p:cNvPr id="3" name="Group 2"/>
          <p:cNvGrpSpPr/>
          <p:nvPr/>
        </p:nvGrpSpPr>
        <p:grpSpPr>
          <a:xfrm>
            <a:off x="426661" y="2269028"/>
            <a:ext cx="6624743" cy="3930966"/>
            <a:chOff x="276226" y="1946352"/>
            <a:chExt cx="8817533" cy="4324062"/>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946352"/>
              <a:ext cx="7981950" cy="1395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6" y="3599785"/>
              <a:ext cx="4295774" cy="2206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108" y="3599786"/>
              <a:ext cx="4317651" cy="267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7392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r>
              <a:rPr lang="en-US" dirty="0"/>
              <a:t/>
            </a:r>
            <a:br>
              <a:rPr lang="en-US" dirty="0"/>
            </a:br>
            <a:r>
              <a:rPr lang="en-US" sz="2000" dirty="0"/>
              <a:t>Cookies</a:t>
            </a:r>
          </a:p>
        </p:txBody>
      </p:sp>
      <p:sp>
        <p:nvSpPr>
          <p:cNvPr id="4" name="Content Placeholder 3"/>
          <p:cNvSpPr>
            <a:spLocks noGrp="1"/>
          </p:cNvSpPr>
          <p:nvPr>
            <p:ph idx="1"/>
          </p:nvPr>
        </p:nvSpPr>
        <p:spPr>
          <a:xfrm>
            <a:off x="298516" y="1494766"/>
            <a:ext cx="8672063" cy="4643751"/>
          </a:xfrm>
        </p:spPr>
        <p:txBody>
          <a:bodyPr/>
          <a:lstStyle/>
          <a:p>
            <a:r>
              <a:rPr lang="en-US" sz="1800" dirty="0"/>
              <a:t>Cookie is a small text file containing client information sent by a web server to a browser that can later be read back from the browser. </a:t>
            </a:r>
          </a:p>
          <a:p>
            <a:pPr marL="0" indent="0">
              <a:buNone/>
            </a:pPr>
            <a:endParaRPr lang="en-US" dirty="0"/>
          </a:p>
          <a:p>
            <a:pPr lvl="1"/>
            <a:r>
              <a:rPr lang="en-US" sz="1600" dirty="0"/>
              <a:t>When a browser receives a cookie, it saves the cookie and thereafter sends the cookie back to the server each time it accesses a page on that server, subject to certain rules.</a:t>
            </a:r>
          </a:p>
          <a:p>
            <a:pPr marL="174625" lvl="1" indent="0">
              <a:buNone/>
            </a:pPr>
            <a:endParaRPr lang="en-US" sz="1600" dirty="0"/>
          </a:p>
          <a:p>
            <a:pPr lvl="1"/>
            <a:r>
              <a:rPr lang="en-US" sz="1600" dirty="0"/>
              <a:t>Since cookie’s value can uniquely identify a client, cookies are often used for session tracking.</a:t>
            </a:r>
          </a:p>
          <a:p>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Working with Cookies</a:t>
            </a:r>
          </a:p>
        </p:txBody>
      </p:sp>
      <p:sp>
        <p:nvSpPr>
          <p:cNvPr id="4" name="Content Placeholder 3"/>
          <p:cNvSpPr>
            <a:spLocks noGrp="1"/>
          </p:cNvSpPr>
          <p:nvPr>
            <p:ph idx="1"/>
          </p:nvPr>
        </p:nvSpPr>
        <p:spPr/>
        <p:txBody>
          <a:bodyPr/>
          <a:lstStyle/>
          <a:p>
            <a:r>
              <a:rPr lang="en-US" sz="1800" dirty="0"/>
              <a:t>Cookie can be created using Cookie class which is in the package </a:t>
            </a:r>
            <a:r>
              <a:rPr lang="en-US" sz="1800" dirty="0" err="1"/>
              <a:t>javax.servlet.http.Cookie</a:t>
            </a:r>
            <a:r>
              <a:rPr lang="en-US" sz="1800" dirty="0"/>
              <a:t>. </a:t>
            </a:r>
          </a:p>
          <a:p>
            <a:pPr marL="0" indent="0">
              <a:buNone/>
            </a:pPr>
            <a:endParaRPr lang="en-US" dirty="0"/>
          </a:p>
          <a:p>
            <a:pPr lvl="1"/>
            <a:r>
              <a:rPr lang="en-US" sz="1600" dirty="0"/>
              <a:t>To create cookie use Cookie class constructor:</a:t>
            </a:r>
          </a:p>
          <a:p>
            <a:pPr lvl="2"/>
            <a:r>
              <a:rPr lang="en-US" sz="1400" dirty="0"/>
              <a:t>public Cookie(String name, String Value)</a:t>
            </a:r>
          </a:p>
          <a:p>
            <a:pPr marL="175021" lvl="2" indent="0">
              <a:buNone/>
            </a:pPr>
            <a:endParaRPr lang="en-US" sz="1400" dirty="0"/>
          </a:p>
          <a:p>
            <a:pPr lvl="1"/>
            <a:r>
              <a:rPr lang="en-US" sz="1600" dirty="0"/>
              <a:t>Once the cookie is created, send the cookie to the browser using the following method: </a:t>
            </a:r>
          </a:p>
          <a:p>
            <a:pPr lvl="2"/>
            <a:r>
              <a:rPr lang="en-US" sz="1400" dirty="0" err="1"/>
              <a:t>HttpServletResponse.addCookie</a:t>
            </a:r>
            <a:r>
              <a:rPr lang="en-US" sz="1400" dirty="0"/>
              <a:t>(Cookie cookie)</a:t>
            </a:r>
          </a:p>
          <a:p>
            <a:pPr marL="175021" lvl="2" indent="0">
              <a:buNone/>
            </a:pPr>
            <a:endParaRPr lang="en-US" sz="1400" dirty="0"/>
          </a:p>
          <a:p>
            <a:pPr lvl="1"/>
            <a:r>
              <a:rPr lang="en-US" sz="1600" dirty="0"/>
              <a:t>Cookies can be retrieved by servlet from a request by using the following method:</a:t>
            </a:r>
          </a:p>
          <a:p>
            <a:pPr lvl="2"/>
            <a:r>
              <a:rPr lang="en-US" sz="1400" dirty="0" err="1"/>
              <a:t>HttpServletRequest.getCookies</a:t>
            </a:r>
            <a:r>
              <a:rPr lang="en-US" sz="1400" dirty="0"/>
              <a: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AutoShape 6"/>
          <p:cNvSpPr>
            <a:spLocks noChangeArrowheads="1"/>
          </p:cNvSpPr>
          <p:nvPr/>
        </p:nvSpPr>
        <p:spPr bwMode="auto">
          <a:xfrm>
            <a:off x="419812" y="1774278"/>
            <a:ext cx="7696200" cy="3581400"/>
          </a:xfrm>
          <a:prstGeom prst="roundRect">
            <a:avLst>
              <a:gd name="adj" fmla="val 16667"/>
            </a:avLst>
          </a:prstGeom>
          <a:noFill/>
          <a:ln w="19050">
            <a:solidFill>
              <a:schemeClr val="tx1"/>
            </a:solidFill>
            <a:round/>
            <a:headEnd/>
            <a:tailEnd/>
          </a:ln>
        </p:spPr>
        <p:txBody>
          <a:bodyPr wrap="none" anchor="ctr"/>
          <a:lstStyle/>
          <a:p>
            <a:pPr marL="228600" lvl="1">
              <a:lnSpc>
                <a:spcPct val="100000"/>
              </a:lnSpc>
            </a:pPr>
            <a:r>
              <a:rPr lang="en-US" dirty="0">
                <a:cs typeface="Arial" pitchFamily="34" charset="0"/>
              </a:rPr>
              <a:t>Cookie[] cookies = </a:t>
            </a:r>
            <a:r>
              <a:rPr lang="en-US" dirty="0" err="1">
                <a:cs typeface="Arial" pitchFamily="34" charset="0"/>
              </a:rPr>
              <a:t>req.getCookies</a:t>
            </a:r>
            <a:r>
              <a:rPr lang="en-US" dirty="0">
                <a:cs typeface="Arial" pitchFamily="34" charset="0"/>
              </a:rPr>
              <a:t>();</a:t>
            </a:r>
          </a:p>
          <a:p>
            <a:pPr marL="228600" lvl="1">
              <a:lnSpc>
                <a:spcPct val="100000"/>
              </a:lnSpc>
            </a:pPr>
            <a:r>
              <a:rPr lang="en-US" dirty="0">
                <a:cs typeface="Arial" pitchFamily="34" charset="0"/>
              </a:rPr>
              <a:t>    if (cookies != null) {</a:t>
            </a:r>
          </a:p>
          <a:p>
            <a:pPr marL="228600" lvl="1">
              <a:lnSpc>
                <a:spcPct val="100000"/>
              </a:lnSpc>
            </a:pPr>
            <a:r>
              <a:rPr lang="en-US" dirty="0">
                <a:cs typeface="Arial" pitchFamily="34" charset="0"/>
              </a:rPr>
              <a:t>      for (</a:t>
            </a:r>
            <a:r>
              <a:rPr lang="en-US" dirty="0" err="1">
                <a:cs typeface="Arial" pitchFamily="34" charset="0"/>
              </a:rPr>
              <a:t>int</a:t>
            </a:r>
            <a:r>
              <a:rPr lang="en-US" dirty="0">
                <a:cs typeface="Arial" pitchFamily="34" charset="0"/>
              </a:rPr>
              <a:t> </a:t>
            </a:r>
            <a:r>
              <a:rPr lang="en-US" dirty="0" err="1">
                <a:cs typeface="Arial" pitchFamily="34" charset="0"/>
              </a:rPr>
              <a:t>i</a:t>
            </a:r>
            <a:r>
              <a:rPr lang="en-US" dirty="0">
                <a:cs typeface="Arial" pitchFamily="34" charset="0"/>
              </a:rPr>
              <a:t> = 0; </a:t>
            </a:r>
            <a:r>
              <a:rPr lang="en-US" dirty="0" err="1">
                <a:cs typeface="Arial" pitchFamily="34" charset="0"/>
              </a:rPr>
              <a:t>i</a:t>
            </a:r>
            <a:r>
              <a:rPr lang="en-US" dirty="0">
                <a:cs typeface="Arial" pitchFamily="34" charset="0"/>
              </a:rPr>
              <a:t> &lt; </a:t>
            </a:r>
            <a:r>
              <a:rPr lang="en-US" dirty="0" err="1">
                <a:cs typeface="Arial" pitchFamily="34" charset="0"/>
              </a:rPr>
              <a:t>cookies.length</a:t>
            </a:r>
            <a:r>
              <a:rPr lang="en-US" dirty="0">
                <a:cs typeface="Arial" pitchFamily="34" charset="0"/>
              </a:rPr>
              <a:t>; </a:t>
            </a:r>
            <a:r>
              <a:rPr lang="en-US" dirty="0" err="1">
                <a:cs typeface="Arial" pitchFamily="34" charset="0"/>
              </a:rPr>
              <a:t>i</a:t>
            </a:r>
            <a:r>
              <a:rPr lang="en-US" dirty="0">
                <a:cs typeface="Arial" pitchFamily="34" charset="0"/>
              </a:rPr>
              <a:t>++) {</a:t>
            </a:r>
          </a:p>
          <a:p>
            <a:pPr marL="228600" lvl="1">
              <a:lnSpc>
                <a:spcPct val="100000"/>
              </a:lnSpc>
            </a:pPr>
            <a:r>
              <a:rPr lang="en-US" dirty="0">
                <a:cs typeface="Arial" pitchFamily="34" charset="0"/>
              </a:rPr>
              <a:t>        if (cookies[</a:t>
            </a:r>
            <a:r>
              <a:rPr lang="en-US" dirty="0" err="1">
                <a:cs typeface="Arial" pitchFamily="34" charset="0"/>
              </a:rPr>
              <a:t>i</a:t>
            </a:r>
            <a:r>
              <a:rPr lang="en-US" dirty="0">
                <a:cs typeface="Arial" pitchFamily="34" charset="0"/>
              </a:rPr>
              <a:t>].</a:t>
            </a:r>
            <a:r>
              <a:rPr lang="en-US" dirty="0" err="1">
                <a:cs typeface="Arial" pitchFamily="34" charset="0"/>
              </a:rPr>
              <a:t>getName</a:t>
            </a:r>
            <a:r>
              <a:rPr lang="en-US" dirty="0">
                <a:cs typeface="Arial" pitchFamily="34" charset="0"/>
              </a:rPr>
              <a:t>().equals("</a:t>
            </a:r>
            <a:r>
              <a:rPr lang="en-US" dirty="0" err="1">
                <a:cs typeface="Arial" pitchFamily="34" charset="0"/>
              </a:rPr>
              <a:t>sessionid</a:t>
            </a:r>
            <a:r>
              <a:rPr lang="en-US" dirty="0">
                <a:cs typeface="Arial" pitchFamily="34" charset="0"/>
              </a:rPr>
              <a:t>")) {</a:t>
            </a:r>
          </a:p>
          <a:p>
            <a:pPr marL="228600" lvl="1">
              <a:lnSpc>
                <a:spcPct val="100000"/>
              </a:lnSpc>
            </a:pPr>
            <a:r>
              <a:rPr lang="en-US" dirty="0">
                <a:cs typeface="Arial" pitchFamily="34" charset="0"/>
              </a:rPr>
              <a:t>	String name =cookies[</a:t>
            </a:r>
            <a:r>
              <a:rPr lang="en-US" dirty="0" err="1">
                <a:cs typeface="Arial" pitchFamily="34" charset="0"/>
              </a:rPr>
              <a:t>i</a:t>
            </a:r>
            <a:r>
              <a:rPr lang="en-US" dirty="0">
                <a:cs typeface="Arial" pitchFamily="34" charset="0"/>
              </a:rPr>
              <a:t>].</a:t>
            </a:r>
            <a:r>
              <a:rPr lang="en-US" dirty="0" err="1">
                <a:cs typeface="Arial" pitchFamily="34" charset="0"/>
              </a:rPr>
              <a:t>getName</a:t>
            </a:r>
            <a:r>
              <a:rPr lang="en-US" dirty="0">
                <a:cs typeface="Arial" pitchFamily="34" charset="0"/>
              </a:rPr>
              <a:t>();</a:t>
            </a:r>
          </a:p>
          <a:p>
            <a:pPr marL="228600" lvl="1">
              <a:lnSpc>
                <a:spcPct val="100000"/>
              </a:lnSpc>
            </a:pPr>
            <a:r>
              <a:rPr lang="en-US" dirty="0">
                <a:cs typeface="Arial" pitchFamily="34" charset="0"/>
              </a:rPr>
              <a:t>            	String value =cookies[</a:t>
            </a:r>
            <a:r>
              <a:rPr lang="en-US" dirty="0" err="1">
                <a:cs typeface="Arial" pitchFamily="34" charset="0"/>
              </a:rPr>
              <a:t>i</a:t>
            </a:r>
            <a:r>
              <a:rPr lang="en-US" dirty="0">
                <a:cs typeface="Arial" pitchFamily="34" charset="0"/>
              </a:rPr>
              <a:t>].</a:t>
            </a:r>
            <a:r>
              <a:rPr lang="en-US" dirty="0" err="1">
                <a:cs typeface="Arial" pitchFamily="34" charset="0"/>
              </a:rPr>
              <a:t>getValue</a:t>
            </a:r>
            <a:r>
              <a:rPr lang="en-US" dirty="0">
                <a:cs typeface="Arial" pitchFamily="34" charset="0"/>
              </a:rPr>
              <a:t>();</a:t>
            </a:r>
          </a:p>
          <a:p>
            <a:pPr marL="228600" lvl="1">
              <a:lnSpc>
                <a:spcPct val="100000"/>
              </a:lnSpc>
            </a:pPr>
            <a:r>
              <a:rPr lang="en-US" dirty="0">
                <a:cs typeface="Arial" pitchFamily="34" charset="0"/>
              </a:rPr>
              <a:t>        }</a:t>
            </a:r>
          </a:p>
          <a:p>
            <a:pPr marL="228600" lvl="1">
              <a:lnSpc>
                <a:spcPct val="100000"/>
              </a:lnSpc>
            </a:pPr>
            <a:r>
              <a:rPr lang="en-US" dirty="0">
                <a:cs typeface="Arial" pitchFamily="34" charset="0"/>
              </a:rPr>
              <a:t>     }</a:t>
            </a:r>
          </a:p>
          <a:p>
            <a:pPr marL="228600" lvl="1">
              <a:lnSpc>
                <a:spcPct val="100000"/>
              </a:lnSpc>
            </a:pPr>
            <a:r>
              <a:rPr lang="en-US" dirty="0">
                <a:cs typeface="Arial" pitchFamily="34" charset="0"/>
              </a:rPr>
              <a:t> }</a:t>
            </a:r>
          </a:p>
        </p:txBody>
      </p:sp>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Working with Cookies : An example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Cookie Methods</a:t>
            </a:r>
          </a:p>
        </p:txBody>
      </p:sp>
      <p:sp>
        <p:nvSpPr>
          <p:cNvPr id="4" name="Content Placeholder 3"/>
          <p:cNvSpPr>
            <a:spLocks noGrp="1"/>
          </p:cNvSpPr>
          <p:nvPr>
            <p:ph idx="1"/>
          </p:nvPr>
        </p:nvSpPr>
        <p:spPr/>
        <p:txBody>
          <a:bodyPr/>
          <a:lstStyle/>
          <a:p>
            <a:r>
              <a:rPr lang="en-US" sz="1800" dirty="0"/>
              <a:t>Let us discuss some prominent cookie methods:</a:t>
            </a:r>
          </a:p>
          <a:p>
            <a:endParaRPr lang="en-US" sz="1800" dirty="0"/>
          </a:p>
          <a:p>
            <a:pPr lvl="1"/>
            <a:r>
              <a:rPr lang="en-US" sz="1600" dirty="0"/>
              <a:t>public void </a:t>
            </a:r>
            <a:r>
              <a:rPr lang="en-US" sz="1600" dirty="0" err="1"/>
              <a:t>setComment</a:t>
            </a:r>
            <a:r>
              <a:rPr lang="en-US" sz="1600" dirty="0"/>
              <a:t>(</a:t>
            </a:r>
            <a:r>
              <a:rPr lang="en-US" sz="1600" dirty="0" err="1"/>
              <a:t>java.lang.String</a:t>
            </a:r>
            <a:r>
              <a:rPr lang="en-US" sz="1600" dirty="0"/>
              <a:t> purpose)</a:t>
            </a:r>
          </a:p>
          <a:p>
            <a:pPr lvl="1"/>
            <a:r>
              <a:rPr lang="en-US" sz="1600" dirty="0"/>
              <a:t>public </a:t>
            </a:r>
            <a:r>
              <a:rPr lang="en-US" sz="1600" dirty="0" err="1"/>
              <a:t>java.lang.String</a:t>
            </a:r>
            <a:r>
              <a:rPr lang="en-US" sz="1600" dirty="0"/>
              <a:t> </a:t>
            </a:r>
            <a:r>
              <a:rPr lang="en-US" sz="1600" dirty="0" err="1"/>
              <a:t>getComment</a:t>
            </a:r>
            <a:r>
              <a:rPr lang="en-US" sz="1600" dirty="0"/>
              <a:t>()</a:t>
            </a:r>
          </a:p>
          <a:p>
            <a:pPr lvl="1"/>
            <a:r>
              <a:rPr lang="en-US" sz="1600" dirty="0"/>
              <a:t>public void </a:t>
            </a:r>
            <a:r>
              <a:rPr lang="en-US" sz="1600" dirty="0" err="1"/>
              <a:t>setDomain</a:t>
            </a:r>
            <a:r>
              <a:rPr lang="en-US" sz="1600" dirty="0"/>
              <a:t>(</a:t>
            </a:r>
            <a:r>
              <a:rPr lang="en-US" sz="1600" dirty="0" err="1"/>
              <a:t>java.lang.String</a:t>
            </a:r>
            <a:r>
              <a:rPr lang="en-US" sz="1600" dirty="0"/>
              <a:t> pattern)</a:t>
            </a:r>
          </a:p>
          <a:p>
            <a:pPr lvl="1"/>
            <a:r>
              <a:rPr lang="en-US" sz="1600" dirty="0"/>
              <a:t>public </a:t>
            </a:r>
            <a:r>
              <a:rPr lang="en-US" sz="1600" dirty="0" err="1"/>
              <a:t>java.lang.String</a:t>
            </a:r>
            <a:r>
              <a:rPr lang="en-US" sz="1600" dirty="0"/>
              <a:t> </a:t>
            </a:r>
            <a:r>
              <a:rPr lang="en-US" sz="1600" dirty="0" err="1"/>
              <a:t>getDomain</a:t>
            </a:r>
            <a:r>
              <a:rPr lang="en-US" sz="1600" dirty="0"/>
              <a:t>()</a:t>
            </a:r>
          </a:p>
          <a:p>
            <a:pPr lvl="1"/>
            <a:r>
              <a:rPr lang="en-US" sz="1600" dirty="0"/>
              <a:t>public void </a:t>
            </a:r>
            <a:r>
              <a:rPr lang="en-US" sz="1600" dirty="0" err="1"/>
              <a:t>setMaxAge</a:t>
            </a:r>
            <a:r>
              <a:rPr lang="en-US" sz="1600" dirty="0"/>
              <a:t>(</a:t>
            </a:r>
            <a:r>
              <a:rPr lang="en-US" sz="1600" dirty="0" err="1"/>
              <a:t>int</a:t>
            </a:r>
            <a:r>
              <a:rPr lang="en-US" sz="1600" dirty="0"/>
              <a:t> expiry)</a:t>
            </a:r>
          </a:p>
          <a:p>
            <a:pPr lvl="1"/>
            <a:r>
              <a:rPr lang="en-US" sz="1600" dirty="0"/>
              <a:t>public </a:t>
            </a:r>
            <a:r>
              <a:rPr lang="en-US" sz="1600" dirty="0" err="1"/>
              <a:t>int</a:t>
            </a:r>
            <a:r>
              <a:rPr lang="en-US" sz="1600" dirty="0"/>
              <a:t> </a:t>
            </a:r>
            <a:r>
              <a:rPr lang="en-US" sz="1600" dirty="0" err="1"/>
              <a:t>getMaxAge</a:t>
            </a:r>
            <a:r>
              <a:rPr lang="en-US" sz="1600" dirty="0"/>
              <a:t>()</a:t>
            </a:r>
          </a:p>
          <a:p>
            <a:pPr lvl="1"/>
            <a:r>
              <a:rPr lang="en-US" sz="1600" dirty="0"/>
              <a:t>public void </a:t>
            </a:r>
            <a:r>
              <a:rPr lang="en-US" sz="1600" dirty="0" err="1"/>
              <a:t>setPath</a:t>
            </a:r>
            <a:r>
              <a:rPr lang="en-US" sz="1600" dirty="0"/>
              <a:t>(</a:t>
            </a:r>
            <a:r>
              <a:rPr lang="en-US" sz="1600" dirty="0" err="1"/>
              <a:t>java.lang.String</a:t>
            </a:r>
            <a:r>
              <a:rPr lang="en-US" sz="1600" dirty="0"/>
              <a:t> </a:t>
            </a:r>
            <a:r>
              <a:rPr lang="en-US" sz="1600" dirty="0" err="1"/>
              <a:t>uri</a:t>
            </a:r>
            <a:r>
              <a:rPr lang="en-US" sz="1600" dirty="0"/>
              <a:t>)</a:t>
            </a:r>
          </a:p>
          <a:p>
            <a:pPr lvl="1"/>
            <a:r>
              <a:rPr lang="en-US" sz="1600" dirty="0"/>
              <a:t>public </a:t>
            </a:r>
            <a:r>
              <a:rPr lang="en-US" sz="1600" dirty="0" err="1"/>
              <a:t>java.lang.String</a:t>
            </a:r>
            <a:r>
              <a:rPr lang="en-US" sz="1600" dirty="0"/>
              <a:t> </a:t>
            </a:r>
            <a:r>
              <a:rPr lang="en-US" sz="1600" dirty="0" err="1"/>
              <a:t>getPath</a:t>
            </a:r>
            <a:r>
              <a:rPr lang="en-US" sz="1600" dirty="0"/>
              <a:t>()</a:t>
            </a:r>
          </a:p>
          <a:p>
            <a:pPr lvl="1"/>
            <a:r>
              <a:rPr lang="en-US" sz="1600" dirty="0"/>
              <a:t>public void </a:t>
            </a:r>
            <a:r>
              <a:rPr lang="en-US" sz="1600" dirty="0" err="1"/>
              <a:t>setSecure</a:t>
            </a:r>
            <a:r>
              <a:rPr lang="en-US" sz="1600" dirty="0"/>
              <a:t>(</a:t>
            </a:r>
            <a:r>
              <a:rPr lang="en-US" sz="1600" dirty="0" err="1"/>
              <a:t>boolean</a:t>
            </a:r>
            <a:r>
              <a:rPr lang="en-US" sz="1600" dirty="0"/>
              <a:t> flag)</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Cookie Methods</a:t>
            </a:r>
          </a:p>
        </p:txBody>
      </p:sp>
      <p:sp>
        <p:nvSpPr>
          <p:cNvPr id="4" name="Content Placeholder 3"/>
          <p:cNvSpPr>
            <a:spLocks noGrp="1"/>
          </p:cNvSpPr>
          <p:nvPr>
            <p:ph idx="1"/>
          </p:nvPr>
        </p:nvSpPr>
        <p:spPr>
          <a:xfrm>
            <a:off x="298516" y="1412240"/>
            <a:ext cx="8845484" cy="4726277"/>
          </a:xfrm>
        </p:spPr>
        <p:txBody>
          <a:bodyPr>
            <a:normAutofit/>
          </a:bodyPr>
          <a:lstStyle/>
          <a:p>
            <a:pPr lvl="1"/>
            <a:endParaRPr lang="en-US" sz="1600" dirty="0"/>
          </a:p>
          <a:p>
            <a:pPr lvl="1"/>
            <a:r>
              <a:rPr lang="en-US" sz="1600" dirty="0"/>
              <a:t>public </a:t>
            </a:r>
            <a:r>
              <a:rPr lang="en-US" sz="1600" dirty="0" err="1"/>
              <a:t>java.lang.String</a:t>
            </a:r>
            <a:r>
              <a:rPr lang="en-US" sz="1600" dirty="0"/>
              <a:t> </a:t>
            </a:r>
            <a:r>
              <a:rPr lang="en-US" sz="1600" dirty="0" err="1"/>
              <a:t>getName</a:t>
            </a:r>
            <a:r>
              <a:rPr lang="en-US" sz="1600" dirty="0"/>
              <a:t>()</a:t>
            </a:r>
          </a:p>
          <a:p>
            <a:pPr lvl="1"/>
            <a:r>
              <a:rPr lang="en-US" sz="1600" dirty="0"/>
              <a:t>public void </a:t>
            </a:r>
            <a:r>
              <a:rPr lang="en-US" sz="1600" dirty="0" err="1"/>
              <a:t>setValue</a:t>
            </a:r>
            <a:r>
              <a:rPr lang="en-US" sz="1600" dirty="0"/>
              <a:t>(</a:t>
            </a:r>
            <a:r>
              <a:rPr lang="en-US" sz="1600" dirty="0" err="1"/>
              <a:t>java.lang.String</a:t>
            </a:r>
            <a:r>
              <a:rPr lang="en-US" sz="1600" dirty="0"/>
              <a:t> </a:t>
            </a:r>
            <a:r>
              <a:rPr lang="en-US" sz="1600" dirty="0" err="1"/>
              <a:t>newValue</a:t>
            </a:r>
            <a:r>
              <a:rPr lang="en-US" sz="1600" dirty="0"/>
              <a:t>)</a:t>
            </a:r>
          </a:p>
          <a:p>
            <a:pPr lvl="1"/>
            <a:r>
              <a:rPr lang="en-US" sz="1600" dirty="0"/>
              <a:t>public </a:t>
            </a:r>
            <a:r>
              <a:rPr lang="en-US" sz="1600" dirty="0" err="1"/>
              <a:t>java.lang.String</a:t>
            </a:r>
            <a:r>
              <a:rPr lang="en-US" sz="1600" dirty="0"/>
              <a:t> </a:t>
            </a:r>
            <a:r>
              <a:rPr lang="en-US" sz="1600" dirty="0" err="1"/>
              <a:t>getValue</a:t>
            </a:r>
            <a:r>
              <a:rPr lang="en-US" sz="1600" dirty="0"/>
              <a:t>()</a:t>
            </a:r>
          </a:p>
          <a:p>
            <a:pPr lvl="1"/>
            <a:r>
              <a:rPr lang="en-US" sz="1600" dirty="0"/>
              <a:t>public </a:t>
            </a:r>
            <a:r>
              <a:rPr lang="en-US" sz="1600" dirty="0" err="1"/>
              <a:t>int</a:t>
            </a:r>
            <a:r>
              <a:rPr lang="en-US" sz="1600" dirty="0"/>
              <a:t> </a:t>
            </a:r>
            <a:r>
              <a:rPr lang="en-US" sz="1600" dirty="0" err="1"/>
              <a:t>getVersion</a:t>
            </a:r>
            <a:r>
              <a:rPr lang="en-US" sz="1600" dirty="0"/>
              <a:t>()</a:t>
            </a:r>
          </a:p>
          <a:p>
            <a:pPr lvl="1"/>
            <a:r>
              <a:rPr lang="en-US" sz="1600" dirty="0"/>
              <a:t>public void </a:t>
            </a:r>
            <a:r>
              <a:rPr lang="en-US" sz="1600" dirty="0" err="1"/>
              <a:t>setVersion</a:t>
            </a:r>
            <a:r>
              <a:rPr lang="en-US" sz="1600" dirty="0"/>
              <a:t>(</a:t>
            </a:r>
            <a:r>
              <a:rPr lang="en-US" sz="1600" dirty="0" err="1"/>
              <a:t>int</a:t>
            </a:r>
            <a:r>
              <a:rPr lang="en-US" sz="1600" dirty="0"/>
              <a:t> v)</a:t>
            </a:r>
          </a:p>
          <a:p>
            <a:pPr marL="0" indent="0">
              <a:buNone/>
            </a:pP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Demo</a:t>
            </a:r>
          </a:p>
        </p:txBody>
      </p:sp>
      <p:sp>
        <p:nvSpPr>
          <p:cNvPr id="5" name="Content Placeholder 4"/>
          <p:cNvSpPr>
            <a:spLocks noGrp="1"/>
          </p:cNvSpPr>
          <p:nvPr>
            <p:ph idx="1"/>
          </p:nvPr>
        </p:nvSpPr>
        <p:spPr>
          <a:xfrm>
            <a:off x="287141" y="1500662"/>
            <a:ext cx="6649748" cy="4643751"/>
          </a:xfrm>
        </p:spPr>
        <p:txBody>
          <a:bodyPr/>
          <a:lstStyle/>
          <a:p>
            <a:r>
              <a:rPr lang="en-US" sz="1800" dirty="0"/>
              <a:t>Creating and retrieving cookies:</a:t>
            </a:r>
          </a:p>
          <a:p>
            <a:pPr lvl="1"/>
            <a:r>
              <a:rPr lang="en-US" sz="1600" dirty="0" err="1"/>
              <a:t>AddCookieServlet</a:t>
            </a:r>
            <a:r>
              <a:rPr lang="en-US" sz="1600" dirty="0"/>
              <a:t> Code</a:t>
            </a:r>
          </a:p>
          <a:p>
            <a:pPr lvl="1"/>
            <a:r>
              <a:rPr lang="en-US" sz="1600" dirty="0" err="1"/>
              <a:t>GetCookieServlet</a:t>
            </a:r>
            <a:r>
              <a:rPr lang="en-US" sz="1600" dirty="0"/>
              <a:t> Code</a:t>
            </a:r>
          </a:p>
          <a:p>
            <a:pPr lvl="1"/>
            <a:r>
              <a:rPr lang="en-US" sz="1600" dirty="0" err="1"/>
              <a:t>AddViewCookies</a:t>
            </a:r>
            <a:r>
              <a:rPr lang="en-US" sz="1600" dirty="0"/>
              <a:t> html page</a:t>
            </a:r>
          </a:p>
          <a:p>
            <a:endParaRPr lang="en-US" dirty="0"/>
          </a:p>
        </p:txBody>
      </p:sp>
      <p:grpSp>
        <p:nvGrpSpPr>
          <p:cNvPr id="3" name="Group 2"/>
          <p:cNvGrpSpPr/>
          <p:nvPr/>
        </p:nvGrpSpPr>
        <p:grpSpPr>
          <a:xfrm>
            <a:off x="568778" y="3029370"/>
            <a:ext cx="6317901" cy="3188881"/>
            <a:chOff x="616076" y="2631473"/>
            <a:chExt cx="6317901" cy="3858546"/>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76" y="2631473"/>
              <a:ext cx="6086475" cy="189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076" y="4651694"/>
              <a:ext cx="6317901"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Session Tracking API</a:t>
            </a:r>
          </a:p>
        </p:txBody>
      </p:sp>
      <p:sp>
        <p:nvSpPr>
          <p:cNvPr id="4" name="Content Placeholder 3"/>
          <p:cNvSpPr>
            <a:spLocks noGrp="1"/>
          </p:cNvSpPr>
          <p:nvPr>
            <p:ph idx="1"/>
          </p:nvPr>
        </p:nvSpPr>
        <p:spPr>
          <a:xfrm>
            <a:off x="298516" y="1463234"/>
            <a:ext cx="8845484" cy="4643751"/>
          </a:xfrm>
        </p:spPr>
        <p:txBody>
          <a:bodyPr/>
          <a:lstStyle/>
          <a:p>
            <a:r>
              <a:rPr lang="en-US" sz="1800" dirty="0"/>
              <a:t>Servlet API provides </a:t>
            </a:r>
            <a:r>
              <a:rPr lang="en-US" sz="1800" dirty="0" err="1"/>
              <a:t>HttpSession</a:t>
            </a:r>
            <a:r>
              <a:rPr lang="en-US" sz="1800" dirty="0"/>
              <a:t> interface in </a:t>
            </a:r>
            <a:r>
              <a:rPr lang="en-US" sz="1800" dirty="0" err="1"/>
              <a:t>javax.servlet.http</a:t>
            </a:r>
            <a:r>
              <a:rPr lang="en-US" sz="1800" dirty="0"/>
              <a:t> package to track and manage sessions</a:t>
            </a:r>
          </a:p>
          <a:p>
            <a:endParaRPr lang="en-US" sz="1800" dirty="0"/>
          </a:p>
          <a:p>
            <a:r>
              <a:rPr lang="en-US" sz="1800" dirty="0" err="1"/>
              <a:t>HttpSession</a:t>
            </a:r>
            <a:r>
              <a:rPr lang="en-US" sz="1800" dirty="0"/>
              <a:t>  interface provides a way to identify a user across more than one page request or visit to a Web site and to store information about that user </a:t>
            </a:r>
          </a:p>
          <a:p>
            <a:endParaRPr lang="en-US" sz="1800" dirty="0"/>
          </a:p>
          <a:p>
            <a:r>
              <a:rPr lang="en-US" sz="1800" dirty="0"/>
              <a:t>A session usually corresponds to one user, who may visit a site many times</a:t>
            </a: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34" y="3412733"/>
            <a:ext cx="4496165" cy="269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10.2:Different </a:t>
            </a:r>
            <a:r>
              <a:rPr lang="en-US" sz="1200" dirty="0"/>
              <a:t>Techniques for Session Management</a:t>
            </a:r>
            <a:br>
              <a:rPr lang="en-US" sz="1200" dirty="0"/>
            </a:br>
            <a:r>
              <a:rPr lang="en-US" sz="2000" dirty="0"/>
              <a:t>Session Tracking API - Using </a:t>
            </a:r>
            <a:r>
              <a:rPr lang="en-US" sz="2000" dirty="0" err="1"/>
              <a:t>HttpSession</a:t>
            </a:r>
            <a:endParaRPr lang="en-US" sz="2000" dirty="0"/>
          </a:p>
        </p:txBody>
      </p:sp>
      <p:sp>
        <p:nvSpPr>
          <p:cNvPr id="4" name="Content Placeholder 3"/>
          <p:cNvSpPr>
            <a:spLocks noGrp="1"/>
          </p:cNvSpPr>
          <p:nvPr>
            <p:ph idx="1"/>
          </p:nvPr>
        </p:nvSpPr>
        <p:spPr>
          <a:xfrm>
            <a:off x="298516" y="1494766"/>
            <a:ext cx="8577470" cy="4643751"/>
          </a:xfrm>
        </p:spPr>
        <p:txBody>
          <a:bodyPr/>
          <a:lstStyle/>
          <a:p>
            <a:r>
              <a:rPr lang="en-US" sz="1800" dirty="0" err="1"/>
              <a:t>HttpSession</a:t>
            </a:r>
            <a:r>
              <a:rPr lang="en-US" sz="1800" dirty="0"/>
              <a:t> interface provides methods for session tracking. They are: </a:t>
            </a:r>
          </a:p>
          <a:p>
            <a:pPr marL="0" indent="0">
              <a:buNone/>
            </a:pPr>
            <a:endParaRPr lang="en-US" dirty="0"/>
          </a:p>
          <a:p>
            <a:pPr lvl="1"/>
            <a:r>
              <a:rPr lang="en-US" sz="1600" dirty="0"/>
              <a:t>public </a:t>
            </a:r>
            <a:r>
              <a:rPr lang="en-US" sz="1600" dirty="0" err="1"/>
              <a:t>HttpSession</a:t>
            </a:r>
            <a:r>
              <a:rPr lang="en-US" sz="1600" dirty="0"/>
              <a:t> </a:t>
            </a:r>
            <a:r>
              <a:rPr lang="en-US" sz="1600" dirty="0" err="1"/>
              <a:t>HttpServetRequest.getSession</a:t>
            </a:r>
            <a:r>
              <a:rPr lang="en-US" sz="1600" dirty="0"/>
              <a:t>(</a:t>
            </a:r>
            <a:r>
              <a:rPr lang="en-US" sz="1600" dirty="0" err="1"/>
              <a:t>boolean</a:t>
            </a:r>
            <a:r>
              <a:rPr lang="en-US" sz="1600" dirty="0"/>
              <a:t> create)</a:t>
            </a:r>
          </a:p>
          <a:p>
            <a:pPr lvl="1"/>
            <a:r>
              <a:rPr lang="en-US" sz="1600" dirty="0"/>
              <a:t>public void </a:t>
            </a:r>
            <a:r>
              <a:rPr lang="en-US" sz="1600" dirty="0" err="1"/>
              <a:t>HttpSession.setAttribute</a:t>
            </a:r>
            <a:r>
              <a:rPr lang="en-US" sz="1600" dirty="0"/>
              <a:t>(String name, Object value)</a:t>
            </a:r>
          </a:p>
          <a:p>
            <a:pPr lvl="1"/>
            <a:r>
              <a:rPr lang="en-US" sz="1600" dirty="0" err="1"/>
              <a:t>java.lang.Object</a:t>
            </a:r>
            <a:r>
              <a:rPr lang="en-US" sz="1600" dirty="0"/>
              <a:t> </a:t>
            </a:r>
            <a:r>
              <a:rPr lang="en-US" sz="1600" dirty="0" err="1"/>
              <a:t>HttpSession.getAttribute</a:t>
            </a:r>
            <a:r>
              <a:rPr lang="en-US" sz="1600" dirty="0"/>
              <a:t>(String name)</a:t>
            </a:r>
          </a:p>
          <a:p>
            <a:pPr lvl="1"/>
            <a:r>
              <a:rPr lang="en-US" sz="1600" dirty="0"/>
              <a:t>public void </a:t>
            </a:r>
            <a:r>
              <a:rPr lang="en-US" sz="1600" dirty="0" err="1"/>
              <a:t>HttpSession.removeAttribute</a:t>
            </a:r>
            <a:r>
              <a:rPr lang="en-US" sz="1600" dirty="0"/>
              <a:t>(String name)</a:t>
            </a:r>
          </a:p>
          <a:p>
            <a:pPr lvl="1"/>
            <a:r>
              <a:rPr lang="en-US" sz="1600" dirty="0"/>
              <a:t>public String </a:t>
            </a:r>
            <a:r>
              <a:rPr lang="en-US" sz="1600" dirty="0" err="1"/>
              <a:t>HttpSession.getId</a:t>
            </a:r>
            <a:r>
              <a:rPr lang="en-US" sz="1600" dirty="0"/>
              <a: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Session tracking to count the number of times a client has accessed  the site:</a:t>
            </a:r>
          </a:p>
          <a:p>
            <a:pPr lvl="1"/>
            <a:r>
              <a:rPr lang="en-US" sz="1600" dirty="0"/>
              <a:t>SessionTracker.java servlet</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77" y="2562099"/>
            <a:ext cx="6010275" cy="379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p:txBody>
          <a:bodyPr/>
          <a:lstStyle/>
          <a:p>
            <a:r>
              <a:rPr lang="en-US" sz="1800" dirty="0"/>
              <a:t>In this lesson, we will learn:</a:t>
            </a:r>
          </a:p>
          <a:p>
            <a:endParaRPr lang="en-US" sz="1800" dirty="0"/>
          </a:p>
          <a:p>
            <a:pPr lvl="1"/>
            <a:r>
              <a:rPr lang="en-US" sz="1600" dirty="0"/>
              <a:t>Introduction and Need for Session Management</a:t>
            </a:r>
          </a:p>
          <a:p>
            <a:pPr lvl="1"/>
            <a:r>
              <a:rPr lang="en-US" sz="1600" dirty="0"/>
              <a:t>Different Techniques of Session Tracking 	</a:t>
            </a:r>
          </a:p>
          <a:p>
            <a:pPr lvl="1"/>
            <a:r>
              <a:rPr lang="en-US" sz="1600" dirty="0"/>
              <a:t>Best Practices</a:t>
            </a:r>
          </a:p>
          <a:p>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Session Tracking API – Using Session ID</a:t>
            </a:r>
          </a:p>
        </p:txBody>
      </p:sp>
      <p:sp>
        <p:nvSpPr>
          <p:cNvPr id="4" name="Content Placeholder 3"/>
          <p:cNvSpPr>
            <a:spLocks noGrp="1"/>
          </p:cNvSpPr>
          <p:nvPr>
            <p:ph idx="1"/>
          </p:nvPr>
        </p:nvSpPr>
        <p:spPr>
          <a:xfrm>
            <a:off x="298516" y="1494766"/>
            <a:ext cx="8703594" cy="4643751"/>
          </a:xfrm>
        </p:spPr>
        <p:txBody>
          <a:bodyPr/>
          <a:lstStyle/>
          <a:p>
            <a:r>
              <a:rPr lang="en-US" sz="1800" dirty="0"/>
              <a:t>When a user first accesses the site, is assigned a new </a:t>
            </a:r>
            <a:r>
              <a:rPr lang="en-US" sz="1800" dirty="0" err="1"/>
              <a:t>HttpSession</a:t>
            </a:r>
            <a:r>
              <a:rPr lang="en-US" sz="1800" dirty="0"/>
              <a:t> object and a unique session ID. </a:t>
            </a:r>
          </a:p>
          <a:p>
            <a:endParaRPr lang="en-US" sz="1800" dirty="0"/>
          </a:p>
          <a:p>
            <a:pPr lvl="1"/>
            <a:r>
              <a:rPr lang="en-US" sz="1600" dirty="0"/>
              <a:t>Session ID: It identifies the user and is used to associate the user with </a:t>
            </a:r>
            <a:r>
              <a:rPr lang="en-US" sz="1600" dirty="0" err="1"/>
              <a:t>HttpSession</a:t>
            </a:r>
            <a:r>
              <a:rPr lang="en-US" sz="1600" dirty="0"/>
              <a:t> object in subsequent requests. </a:t>
            </a:r>
          </a:p>
          <a:p>
            <a:pPr lvl="1"/>
            <a:r>
              <a:rPr lang="en-US" sz="1600" dirty="0"/>
              <a:t>Session id is appended to the URL for session tracking using URL rewriting.</a:t>
            </a:r>
          </a:p>
        </p:txBody>
      </p:sp>
      <p:pic>
        <p:nvPicPr>
          <p:cNvPr id="1026" name="Picture 2" descr="D:\Yukti Data\Yukti\JavaIgate\Advanced Java-Module 3\how-httpsession-wor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21" y="3347205"/>
            <a:ext cx="6799398" cy="2920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smtClean="0"/>
              <a:t>10.2</a:t>
            </a:r>
            <a:r>
              <a:rPr lang="en-US" sz="1200" dirty="0"/>
              <a:t>: Different Techniques for Session Management</a:t>
            </a:r>
            <a:r>
              <a:rPr lang="en-US" dirty="0"/>
              <a:t/>
            </a:r>
            <a:br>
              <a:rPr lang="en-US" dirty="0"/>
            </a:br>
            <a:r>
              <a:rPr lang="en-US" sz="2000" dirty="0"/>
              <a:t>Session Tracking API – Using Session ID</a:t>
            </a:r>
          </a:p>
        </p:txBody>
      </p:sp>
      <p:sp>
        <p:nvSpPr>
          <p:cNvPr id="6" name="Content Placeholder 5"/>
          <p:cNvSpPr>
            <a:spLocks noGrp="1"/>
          </p:cNvSpPr>
          <p:nvPr>
            <p:ph idx="1"/>
          </p:nvPr>
        </p:nvSpPr>
        <p:spPr/>
        <p:txBody>
          <a:bodyPr/>
          <a:lstStyle/>
          <a:p>
            <a:r>
              <a:rPr lang="en-US" sz="1800" dirty="0"/>
              <a:t>Two methods to encode URL:</a:t>
            </a:r>
          </a:p>
          <a:p>
            <a:endParaRPr lang="en-US" sz="1800" dirty="0"/>
          </a:p>
          <a:p>
            <a:pPr lvl="1"/>
            <a:r>
              <a:rPr lang="en-US" sz="1600" dirty="0"/>
              <a:t>public </a:t>
            </a:r>
            <a:r>
              <a:rPr lang="en-US" sz="1600" dirty="0" err="1"/>
              <a:t>java.lang.String</a:t>
            </a:r>
            <a:r>
              <a:rPr lang="en-US" sz="1600" dirty="0"/>
              <a:t> </a:t>
            </a:r>
            <a:r>
              <a:rPr lang="en-US" sz="1600" dirty="0" err="1"/>
              <a:t>encodeURL</a:t>
            </a:r>
            <a:r>
              <a:rPr lang="en-US" sz="1600" dirty="0"/>
              <a:t>(</a:t>
            </a:r>
            <a:r>
              <a:rPr lang="en-US" sz="1600" dirty="0" err="1"/>
              <a:t>java.lang.String</a:t>
            </a:r>
            <a:r>
              <a:rPr lang="en-US" sz="1600" dirty="0"/>
              <a:t> </a:t>
            </a:r>
            <a:r>
              <a:rPr lang="en-US" sz="1600" dirty="0" err="1"/>
              <a:t>url</a:t>
            </a:r>
            <a:r>
              <a:rPr lang="en-US" sz="1600" dirty="0"/>
              <a:t>)</a:t>
            </a:r>
          </a:p>
          <a:p>
            <a:pPr lvl="1"/>
            <a:r>
              <a:rPr lang="en-US" sz="1600" dirty="0"/>
              <a:t>public </a:t>
            </a:r>
            <a:r>
              <a:rPr lang="en-US" sz="1600" dirty="0" err="1"/>
              <a:t>java.lang.String</a:t>
            </a:r>
            <a:r>
              <a:rPr lang="en-US" sz="1600" dirty="0"/>
              <a:t> </a:t>
            </a:r>
            <a:r>
              <a:rPr lang="en-US" sz="1600" dirty="0" err="1"/>
              <a:t>encodeRedirectURL</a:t>
            </a:r>
            <a:r>
              <a:rPr lang="en-US" sz="1600" dirty="0"/>
              <a:t>(</a:t>
            </a:r>
            <a:r>
              <a:rPr lang="en-US" sz="1600" dirty="0" err="1"/>
              <a:t>java.lang.String</a:t>
            </a:r>
            <a:r>
              <a:rPr lang="en-US" sz="1600" dirty="0"/>
              <a:t> </a:t>
            </a:r>
            <a:r>
              <a:rPr lang="en-US" sz="1600" dirty="0" err="1"/>
              <a:t>url</a:t>
            </a:r>
            <a:r>
              <a:rPr lang="en-US" sz="1600" dirty="0"/>
              <a:t>)</a:t>
            </a:r>
          </a:p>
        </p:txBody>
      </p:sp>
    </p:spTree>
    <p:extLst>
      <p:ext uri="{BB962C8B-B14F-4D97-AF65-F5344CB8AC3E}">
        <p14:creationId xmlns:p14="http://schemas.microsoft.com/office/powerpoint/2010/main" val="202009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Execute the servlet which gets Session Information using </a:t>
            </a:r>
            <a:r>
              <a:rPr lang="en-US" sz="1800" dirty="0" err="1"/>
              <a:t>HttpSession</a:t>
            </a:r>
            <a:r>
              <a:rPr lang="en-US" sz="1800" dirty="0"/>
              <a:t> &amp; URL Rewriting</a:t>
            </a:r>
          </a:p>
          <a:p>
            <a:pPr lvl="1"/>
            <a:r>
              <a:rPr lang="en-US" sz="1600" dirty="0" err="1"/>
              <a:t>Sessionsnoop</a:t>
            </a:r>
            <a:r>
              <a:rPr lang="en-US" sz="1600" dirty="0"/>
              <a:t> servlet </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2" y="2674031"/>
            <a:ext cx="6426025" cy="3506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Execute a servlet that manually invalidates a session if it is more than a day old or has been inactive for more than an hour.</a:t>
            </a:r>
          </a:p>
          <a:p>
            <a:pPr lvl="1"/>
            <a:r>
              <a:rPr lang="en-US" sz="1600" dirty="0"/>
              <a:t>Manual Invalidate servlet</a:t>
            </a:r>
          </a:p>
          <a:p>
            <a:pPr marL="0" indent="0">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Demo</a:t>
            </a:r>
          </a:p>
        </p:txBody>
      </p:sp>
      <p:sp>
        <p:nvSpPr>
          <p:cNvPr id="5" name="Content Placeholder 4"/>
          <p:cNvSpPr>
            <a:spLocks noGrp="1"/>
          </p:cNvSpPr>
          <p:nvPr>
            <p:ph idx="1"/>
          </p:nvPr>
        </p:nvSpPr>
        <p:spPr/>
        <p:txBody>
          <a:bodyPr/>
          <a:lstStyle/>
          <a:p>
            <a:r>
              <a:rPr lang="en-US" sz="1800" dirty="0"/>
              <a:t>This is a simple shopping cart example: Store.java and Shopping.java</a:t>
            </a:r>
          </a:p>
          <a:p>
            <a:endParaRPr lang="en-US" dirty="0"/>
          </a:p>
        </p:txBody>
      </p:sp>
      <p:grpSp>
        <p:nvGrpSpPr>
          <p:cNvPr id="3" name="Group 2"/>
          <p:cNvGrpSpPr/>
          <p:nvPr/>
        </p:nvGrpSpPr>
        <p:grpSpPr>
          <a:xfrm>
            <a:off x="481407" y="2356160"/>
            <a:ext cx="6585563" cy="3809440"/>
            <a:chOff x="276456" y="2220214"/>
            <a:chExt cx="6585563" cy="3463127"/>
          </a:xfrm>
        </p:grpSpPr>
        <p:pic>
          <p:nvPicPr>
            <p:cNvPr id="23659" name="Picture 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56" y="2220214"/>
              <a:ext cx="6426096" cy="1753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66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04" y="4006941"/>
              <a:ext cx="651221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10.3</a:t>
            </a:r>
            <a:r>
              <a:rPr lang="en-US" sz="1200" dirty="0"/>
              <a:t>: Best Practices</a:t>
            </a:r>
            <a:r>
              <a:rPr lang="en-US" dirty="0"/>
              <a:t/>
            </a:r>
            <a:br>
              <a:rPr lang="en-US" dirty="0"/>
            </a:br>
            <a:r>
              <a:rPr lang="en-US" sz="2000" dirty="0"/>
              <a:t>Best Practices in Session Tracking</a:t>
            </a:r>
          </a:p>
        </p:txBody>
      </p:sp>
      <p:sp>
        <p:nvSpPr>
          <p:cNvPr id="4" name="Content Placeholder 3"/>
          <p:cNvSpPr>
            <a:spLocks noGrp="1"/>
          </p:cNvSpPr>
          <p:nvPr>
            <p:ph idx="1"/>
          </p:nvPr>
        </p:nvSpPr>
        <p:spPr>
          <a:xfrm>
            <a:off x="298516" y="1494766"/>
            <a:ext cx="8687829" cy="4643751"/>
          </a:xfrm>
        </p:spPr>
        <p:txBody>
          <a:bodyPr/>
          <a:lstStyle/>
          <a:p>
            <a:r>
              <a:rPr lang="en-US" sz="1800" dirty="0"/>
              <a:t>An application that uses URL rewriting to track sessions must adhere to certain programming guidelines as URL rewriting has high security risks. </a:t>
            </a:r>
          </a:p>
          <a:p>
            <a:pPr marL="0" indent="0">
              <a:buNone/>
            </a:pPr>
            <a:endParaRPr lang="en-US" sz="1800" dirty="0"/>
          </a:p>
          <a:p>
            <a:r>
              <a:rPr lang="en-US" sz="1800" dirty="0"/>
              <a:t>The application developer needs to:</a:t>
            </a:r>
          </a:p>
          <a:p>
            <a:endParaRPr lang="en-US" sz="1800" dirty="0"/>
          </a:p>
          <a:p>
            <a:pPr lvl="1"/>
            <a:r>
              <a:rPr lang="en-US" sz="1600" dirty="0"/>
              <a:t>Program session servlets to encode URLs </a:t>
            </a:r>
          </a:p>
          <a:p>
            <a:pPr lvl="1"/>
            <a:r>
              <a:rPr lang="en-US" sz="1600" dirty="0"/>
              <a:t>Supply a servlet or JSP file as an entry point to the application </a:t>
            </a:r>
          </a:p>
          <a:p>
            <a:pPr lvl="1"/>
            <a:r>
              <a:rPr lang="en-US" sz="1600" dirty="0"/>
              <a:t>Avoid using plain HTML files in the application </a:t>
            </a:r>
          </a:p>
          <a:p>
            <a:pPr lvl="1"/>
            <a:r>
              <a:rPr lang="en-US" sz="1600" dirty="0"/>
              <a:t>All emitted links must be consistently rewritten</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Lab: </a:t>
            </a:r>
            <a:r>
              <a:rPr lang="en-US" sz="20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Session Management</a:t>
            </a:r>
            <a:endPar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idx="1"/>
          </p:nvPr>
        </p:nvSpPr>
        <p:spPr/>
        <p:txBody>
          <a:bodyPr>
            <a:normAutofit/>
          </a:bodyPr>
          <a:lstStyle/>
          <a:p>
            <a:r>
              <a:rPr lang="de-DE" sz="1800" dirty="0" smtClean="0">
                <a:latin typeface="Verdana" panose="020B0604030504040204" pitchFamily="34" charset="0"/>
                <a:ea typeface="Verdana" panose="020B0604030504040204" pitchFamily="34" charset="0"/>
                <a:cs typeface="Verdana" panose="020B0604030504040204" pitchFamily="34" charset="0"/>
              </a:rPr>
              <a:t>Lab 6.1</a:t>
            </a:r>
            <a:endParaRPr lang="de-DE"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240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we  have learnt:</a:t>
            </a:r>
          </a:p>
          <a:p>
            <a:pPr lvl="1"/>
            <a:r>
              <a:rPr lang="en-US" sz="1600" dirty="0"/>
              <a:t>The concept of Session Tracking</a:t>
            </a:r>
          </a:p>
          <a:p>
            <a:pPr lvl="1"/>
            <a:r>
              <a:rPr lang="en-US" sz="1600" dirty="0"/>
              <a:t>Session Tracking Techniques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lstStyle/>
          <a:p>
            <a:r>
              <a:rPr lang="en-US" sz="1800" dirty="0"/>
              <a:t>Question 1: Web Application developer needs to maintain client’s state on server because: </a:t>
            </a:r>
          </a:p>
          <a:p>
            <a:endParaRPr lang="en-US" sz="1800" dirty="0"/>
          </a:p>
          <a:p>
            <a:pPr lvl="1"/>
            <a:r>
              <a:rPr lang="en-US" sz="1600" dirty="0"/>
              <a:t>Option 1: To remind client of his information</a:t>
            </a:r>
          </a:p>
          <a:p>
            <a:pPr lvl="1"/>
            <a:r>
              <a:rPr lang="en-US" sz="1600" dirty="0"/>
              <a:t>Option 2: Http is a stateless protocol</a:t>
            </a:r>
          </a:p>
          <a:p>
            <a:pPr lvl="1"/>
            <a:r>
              <a:rPr lang="en-US" sz="1600" dirty="0"/>
              <a:t>Option 3: Http is unreliable protocol</a:t>
            </a:r>
          </a:p>
          <a:p>
            <a:pPr lvl="1"/>
            <a:r>
              <a:rPr lang="en-US" sz="1600" dirty="0"/>
              <a:t>Option 4: No need as its taken care of by the Http Server</a:t>
            </a:r>
          </a:p>
          <a:p>
            <a:pPr marL="0" indent="0">
              <a:buNone/>
            </a:pPr>
            <a:endParaRPr lang="en-US" dirty="0"/>
          </a:p>
          <a:p>
            <a:r>
              <a:rPr lang="en-US" sz="1800" dirty="0"/>
              <a:t>Question 2: Browsers required to accept ___ cookies per site:</a:t>
            </a:r>
          </a:p>
          <a:p>
            <a:endParaRPr lang="en-US" sz="1800" dirty="0"/>
          </a:p>
          <a:p>
            <a:pPr lvl="1"/>
            <a:r>
              <a:rPr lang="en-US" sz="1600" dirty="0"/>
              <a:t>Option 1: 1</a:t>
            </a:r>
          </a:p>
          <a:p>
            <a:pPr lvl="1"/>
            <a:r>
              <a:rPr lang="en-US" sz="1600" dirty="0"/>
              <a:t>Option 2: 40 </a:t>
            </a:r>
          </a:p>
          <a:p>
            <a:pPr lvl="1"/>
            <a:r>
              <a:rPr lang="en-US" sz="1600" dirty="0"/>
              <a:t>Option 3: 20</a:t>
            </a:r>
          </a:p>
          <a:p>
            <a:pPr lvl="1"/>
            <a:r>
              <a:rPr lang="en-US" sz="1600" dirty="0"/>
              <a:t>Option 4: unlimited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lstStyle/>
          <a:p>
            <a:r>
              <a:rPr lang="en-US" sz="1800" dirty="0"/>
              <a:t>Question 3: ___ method is used to end the session</a:t>
            </a:r>
          </a:p>
          <a:p>
            <a:r>
              <a:rPr lang="en-US" sz="1800" dirty="0"/>
              <a:t> </a:t>
            </a:r>
          </a:p>
          <a:p>
            <a:pPr lvl="1"/>
            <a:r>
              <a:rPr lang="en-US" sz="1600" dirty="0"/>
              <a:t>Option 1: invalidate()</a:t>
            </a:r>
          </a:p>
          <a:p>
            <a:pPr lvl="1"/>
            <a:r>
              <a:rPr lang="en-US" sz="1600" dirty="0"/>
              <a:t>Option 2: logout()</a:t>
            </a:r>
          </a:p>
          <a:p>
            <a:pPr lvl="1"/>
            <a:r>
              <a:rPr lang="en-US" sz="1600" dirty="0"/>
              <a:t>Option 3: </a:t>
            </a:r>
            <a:r>
              <a:rPr lang="en-US" sz="1600" dirty="0" err="1"/>
              <a:t>invalidSession</a:t>
            </a:r>
            <a:r>
              <a:rPr lang="en-US" sz="1600" dirty="0"/>
              <a:t>()</a:t>
            </a:r>
          </a:p>
          <a:p>
            <a:endParaRPr lang="en-US" dirty="0"/>
          </a:p>
          <a:p>
            <a:r>
              <a:rPr lang="en-US" sz="1800" dirty="0"/>
              <a:t>Question 4: Global timeout for all the sessions  is maintained  by.</a:t>
            </a:r>
          </a:p>
          <a:p>
            <a:endParaRPr lang="en-US" sz="1800" dirty="0"/>
          </a:p>
          <a:p>
            <a:pPr lvl="1"/>
            <a:r>
              <a:rPr lang="en-US" sz="1600" dirty="0"/>
              <a:t>Option 1: </a:t>
            </a:r>
            <a:r>
              <a:rPr lang="en-US" sz="1600" dirty="0" err="1"/>
              <a:t>HttpSession.setMaxInactiveInterval</a:t>
            </a:r>
            <a:r>
              <a:rPr lang="en-US" sz="1600" dirty="0"/>
              <a:t>(600)</a:t>
            </a:r>
          </a:p>
          <a:p>
            <a:pPr lvl="1"/>
            <a:r>
              <a:rPr lang="en-US" sz="1600" dirty="0"/>
              <a:t>Option 2: </a:t>
            </a:r>
            <a:r>
              <a:rPr lang="en-US" sz="1600" dirty="0" err="1"/>
              <a:t>iHttpSession.logout</a:t>
            </a:r>
            <a:r>
              <a:rPr lang="en-US" sz="1600" dirty="0"/>
              <a:t>(600)</a:t>
            </a:r>
          </a:p>
          <a:p>
            <a:pPr lvl="1"/>
            <a:r>
              <a:rPr lang="en-US" sz="1600" dirty="0"/>
              <a:t>Option 3:  mapping in web.xml</a:t>
            </a:r>
          </a:p>
          <a:p>
            <a:pPr lvl="1"/>
            <a:r>
              <a:rPr lang="en-US" sz="1600" dirty="0"/>
              <a:t>Option 4: All Options are true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10.1</a:t>
            </a:r>
            <a:r>
              <a:rPr lang="en-US" sz="1200" dirty="0"/>
              <a:t>: Introduction and Need for Session Tracking	</a:t>
            </a:r>
            <a:r>
              <a:rPr lang="en-US" dirty="0"/>
              <a:t/>
            </a:r>
            <a:br>
              <a:rPr lang="en-US" dirty="0"/>
            </a:br>
            <a:r>
              <a:rPr lang="en-US" sz="2000" dirty="0"/>
              <a:t>What is a Session?</a:t>
            </a:r>
          </a:p>
        </p:txBody>
      </p:sp>
      <p:sp>
        <p:nvSpPr>
          <p:cNvPr id="4" name="Content Placeholder 3"/>
          <p:cNvSpPr>
            <a:spLocks noGrp="1"/>
          </p:cNvSpPr>
          <p:nvPr>
            <p:ph idx="1"/>
          </p:nvPr>
        </p:nvSpPr>
        <p:spPr>
          <a:xfrm>
            <a:off x="298516" y="1494766"/>
            <a:ext cx="8498643" cy="4643751"/>
          </a:xfrm>
        </p:spPr>
        <p:txBody>
          <a:bodyPr/>
          <a:lstStyle/>
          <a:p>
            <a:r>
              <a:rPr lang="en-US" sz="1800" dirty="0"/>
              <a:t>A session is the duration from which a client connects to a server till the client disconnects from that server where the user might access/view multiple pages.</a:t>
            </a:r>
          </a:p>
          <a:p>
            <a:endParaRPr lang="en-US" sz="1800" dirty="0"/>
          </a:p>
          <a:p>
            <a:pPr lvl="1"/>
            <a:r>
              <a:rPr lang="en-US" sz="1800" dirty="0"/>
              <a:t>A session is specific to an application as well as a user</a:t>
            </a:r>
          </a:p>
          <a:p>
            <a:pPr marL="3572" lvl="1" indent="0">
              <a:buNone/>
            </a:pPr>
            <a:endParaRPr lang="en-US" sz="1800" dirty="0"/>
          </a:p>
          <a:p>
            <a:pPr lvl="1"/>
            <a:r>
              <a:rPr lang="en-US" sz="1800" dirty="0"/>
              <a:t>Session begins with either of the following: </a:t>
            </a:r>
          </a:p>
          <a:p>
            <a:pPr lvl="2"/>
            <a:r>
              <a:rPr lang="en-US" sz="1600" dirty="0"/>
              <a:t>The first connection to an application by a client</a:t>
            </a:r>
          </a:p>
          <a:p>
            <a:pPr lvl="2"/>
            <a:r>
              <a:rPr lang="en-US" sz="1600" dirty="0"/>
              <a:t>The client logs-in for authenticated sessions</a:t>
            </a:r>
          </a:p>
          <a:p>
            <a:pPr marL="175021" lvl="2" indent="0">
              <a:buNone/>
            </a:pPr>
            <a:endParaRPr lang="en-US" sz="1600" dirty="0"/>
          </a:p>
          <a:p>
            <a:pPr lvl="1"/>
            <a:r>
              <a:rPr lang="en-US" sz="1800" dirty="0"/>
              <a:t>Session ends after either of the following:</a:t>
            </a:r>
          </a:p>
          <a:p>
            <a:pPr lvl="2"/>
            <a:r>
              <a:rPr lang="en-US" sz="1600" dirty="0"/>
              <a:t>That client’s last connection</a:t>
            </a:r>
          </a:p>
          <a:p>
            <a:pPr lvl="2"/>
            <a:r>
              <a:rPr lang="en-US" sz="1600" dirty="0"/>
              <a:t>That client logs-out</a:t>
            </a:r>
          </a:p>
          <a:p>
            <a:pPr lvl="2"/>
            <a:r>
              <a:rPr lang="en-US" sz="1600" dirty="0"/>
              <a:t>A time-out period of inactivity</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10.1 </a:t>
            </a:r>
            <a:r>
              <a:rPr lang="en-US" sz="1200" dirty="0"/>
              <a:t>: Introduction and Need for Session Tracking </a:t>
            </a:r>
            <a:br>
              <a:rPr lang="en-US" sz="1200" dirty="0"/>
            </a:br>
            <a:r>
              <a:rPr lang="en-US" sz="2000" dirty="0"/>
              <a:t>What is Session Tracking?</a:t>
            </a:r>
          </a:p>
        </p:txBody>
      </p:sp>
      <p:sp>
        <p:nvSpPr>
          <p:cNvPr id="4" name="Content Placeholder 3"/>
          <p:cNvSpPr>
            <a:spLocks noGrp="1"/>
          </p:cNvSpPr>
          <p:nvPr>
            <p:ph idx="1"/>
          </p:nvPr>
        </p:nvSpPr>
        <p:spPr>
          <a:xfrm>
            <a:off x="298516" y="1494766"/>
            <a:ext cx="8530174" cy="4643751"/>
          </a:xfrm>
        </p:spPr>
        <p:txBody>
          <a:bodyPr>
            <a:normAutofit/>
          </a:bodyPr>
          <a:lstStyle/>
          <a:p>
            <a:r>
              <a:rPr lang="en-US" sz="1800" dirty="0"/>
              <a:t>Session tracking implies maintaining client specific information on the server across multiple requests during the session</a:t>
            </a:r>
          </a:p>
          <a:p>
            <a:pPr marL="0" indent="0">
              <a:buNone/>
            </a:pPr>
            <a:endParaRPr lang="en-US" sz="1800" dirty="0"/>
          </a:p>
          <a:p>
            <a:r>
              <a:rPr lang="en-US" sz="1800" dirty="0"/>
              <a:t>For example: Any Online Shopping application saves the state of a user’s shopping cart across the requests</a:t>
            </a: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10.1 </a:t>
            </a:r>
            <a:r>
              <a:rPr lang="en-US" sz="1200" dirty="0"/>
              <a:t>: Introduction and Need for Session Tracking </a:t>
            </a:r>
            <a:br>
              <a:rPr lang="en-US" sz="1200" dirty="0"/>
            </a:br>
            <a:r>
              <a:rPr lang="en-US" sz="2000" dirty="0"/>
              <a:t>Why Session Tracking?</a:t>
            </a:r>
          </a:p>
        </p:txBody>
      </p:sp>
      <p:sp>
        <p:nvSpPr>
          <p:cNvPr id="4" name="Content Placeholder 3"/>
          <p:cNvSpPr>
            <a:spLocks noGrp="1"/>
          </p:cNvSpPr>
          <p:nvPr>
            <p:ph idx="1"/>
          </p:nvPr>
        </p:nvSpPr>
        <p:spPr/>
        <p:txBody>
          <a:bodyPr/>
          <a:lstStyle/>
          <a:p>
            <a:r>
              <a:rPr lang="en-US" sz="1800" dirty="0"/>
              <a:t>Session tracking is desirable due to the following reasons:</a:t>
            </a:r>
          </a:p>
          <a:p>
            <a:endParaRPr lang="en-US" sz="1800" dirty="0"/>
          </a:p>
          <a:p>
            <a:pPr lvl="1"/>
            <a:r>
              <a:rPr lang="en-US" sz="1600" dirty="0"/>
              <a:t>HTTP is stateless protocol.</a:t>
            </a:r>
          </a:p>
          <a:p>
            <a:pPr lvl="1"/>
            <a:r>
              <a:rPr lang="en-US" sz="1600" dirty="0"/>
              <a:t>In HTTP communication, client makes a connection to the server, sends the request, gets the response and closes the connection.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br>
              <a:rPr lang="en-US" sz="1200" dirty="0"/>
            </a:br>
            <a:r>
              <a:rPr lang="en-US" sz="2000" dirty="0"/>
              <a:t>Session Tracking Techniques</a:t>
            </a:r>
          </a:p>
        </p:txBody>
      </p:sp>
      <p:sp>
        <p:nvSpPr>
          <p:cNvPr id="4" name="Content Placeholder 3"/>
          <p:cNvSpPr>
            <a:spLocks noGrp="1"/>
          </p:cNvSpPr>
          <p:nvPr>
            <p:ph idx="1"/>
          </p:nvPr>
        </p:nvSpPr>
        <p:spPr>
          <a:xfrm>
            <a:off x="298516" y="1403326"/>
            <a:ext cx="8845484" cy="4643751"/>
          </a:xfrm>
        </p:spPr>
        <p:txBody>
          <a:bodyPr/>
          <a:lstStyle/>
          <a:p>
            <a:endParaRPr lang="en-US" sz="1800" dirty="0"/>
          </a:p>
          <a:p>
            <a:r>
              <a:rPr lang="en-US" sz="1800" dirty="0"/>
              <a:t>There are several techniques of session tracking in JEE :</a:t>
            </a:r>
          </a:p>
          <a:p>
            <a:endParaRPr lang="en-US" sz="1800" dirty="0"/>
          </a:p>
          <a:p>
            <a:pPr lvl="1"/>
            <a:r>
              <a:rPr lang="en-US" sz="1600" dirty="0"/>
              <a:t>Hidden Form Fields</a:t>
            </a:r>
          </a:p>
          <a:p>
            <a:pPr lvl="1"/>
            <a:r>
              <a:rPr lang="en-US" sz="1600" dirty="0"/>
              <a:t>URL Rewriting</a:t>
            </a:r>
          </a:p>
          <a:p>
            <a:pPr lvl="1"/>
            <a:r>
              <a:rPr lang="en-US" sz="1600" dirty="0"/>
              <a:t>Cookies</a:t>
            </a:r>
          </a:p>
          <a:p>
            <a:pPr lvl="1"/>
            <a:r>
              <a:rPr lang="en-US" sz="1600" dirty="0"/>
              <a:t>Session Tracking API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r>
              <a:rPr lang="en-US" dirty="0"/>
              <a:t/>
            </a:r>
            <a:br>
              <a:rPr lang="en-US" dirty="0"/>
            </a:br>
            <a:r>
              <a:rPr lang="en-US" sz="2000" dirty="0"/>
              <a:t>Hidden Form Fields</a:t>
            </a:r>
          </a:p>
        </p:txBody>
      </p:sp>
      <p:sp>
        <p:nvSpPr>
          <p:cNvPr id="4" name="Content Placeholder 3"/>
          <p:cNvSpPr>
            <a:spLocks noGrp="1"/>
          </p:cNvSpPr>
          <p:nvPr>
            <p:ph idx="1"/>
          </p:nvPr>
        </p:nvSpPr>
        <p:spPr/>
        <p:txBody>
          <a:bodyPr/>
          <a:lstStyle/>
          <a:p>
            <a:r>
              <a:rPr lang="en-US" sz="1800" dirty="0"/>
              <a:t>Hidden Form fields are fields added to an HTML form that are not displayed in the client’s browser. </a:t>
            </a:r>
          </a:p>
          <a:p>
            <a:endParaRPr lang="en-US" sz="1800" dirty="0"/>
          </a:p>
          <a:p>
            <a:pPr lvl="1"/>
            <a:r>
              <a:rPr lang="en-US" sz="1600" dirty="0"/>
              <a:t>They are sent back to the server when the form that contains them is submitted</a:t>
            </a:r>
          </a:p>
          <a:p>
            <a:pPr lvl="1"/>
            <a:r>
              <a:rPr lang="en-US" sz="1600" dirty="0"/>
              <a:t>Hidden fields are supported in all the popular browser, they demand no special server requirements, and they can be used with clients that haven’t registered or logged. </a:t>
            </a:r>
          </a:p>
          <a:p>
            <a:pPr lvl="1"/>
            <a:r>
              <a:rPr lang="en-US" sz="1600" dirty="0"/>
              <a:t>The major disadvantage of this technique is that it works only for a sequence of dynamically generated forms. </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10.2</a:t>
            </a:r>
            <a:r>
              <a:rPr lang="en-US" sz="1200" dirty="0"/>
              <a:t>: Different Techniques for Session Management</a:t>
            </a:r>
            <a:r>
              <a:rPr lang="en-US" dirty="0"/>
              <a:t/>
            </a:r>
            <a:br>
              <a:rPr lang="en-US" dirty="0"/>
            </a:br>
            <a:r>
              <a:rPr lang="en-US" sz="2000" dirty="0"/>
              <a:t>Demo</a:t>
            </a:r>
          </a:p>
        </p:txBody>
      </p:sp>
      <p:sp>
        <p:nvSpPr>
          <p:cNvPr id="5" name="Content Placeholder 4"/>
          <p:cNvSpPr>
            <a:spLocks noGrp="1"/>
          </p:cNvSpPr>
          <p:nvPr>
            <p:ph idx="1"/>
          </p:nvPr>
        </p:nvSpPr>
        <p:spPr/>
        <p:txBody>
          <a:bodyPr>
            <a:normAutofit/>
          </a:bodyPr>
          <a:lstStyle/>
          <a:p>
            <a:r>
              <a:rPr lang="en-US" sz="1800" dirty="0"/>
              <a:t>Execute the following login.html, </a:t>
            </a:r>
            <a:r>
              <a:rPr lang="en-US" sz="1800" dirty="0" err="1"/>
              <a:t>HiddenFormServlet</a:t>
            </a:r>
            <a:r>
              <a:rPr lang="en-US" sz="1800" dirty="0"/>
              <a:t>, </a:t>
            </a:r>
            <a:r>
              <a:rPr lang="en-US" sz="1800" dirty="0" err="1"/>
              <a:t>ShowServlet</a:t>
            </a:r>
            <a:endParaRPr lang="en-US" sz="1800" dirty="0"/>
          </a:p>
        </p:txBody>
      </p:sp>
      <p:grpSp>
        <p:nvGrpSpPr>
          <p:cNvPr id="3" name="Group 2"/>
          <p:cNvGrpSpPr/>
          <p:nvPr/>
        </p:nvGrpSpPr>
        <p:grpSpPr>
          <a:xfrm>
            <a:off x="640104" y="2432520"/>
            <a:ext cx="6374490" cy="3672281"/>
            <a:chOff x="632955" y="1983866"/>
            <a:chExt cx="7713133" cy="444346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21" y="1983866"/>
              <a:ext cx="7579405" cy="186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55" y="4003440"/>
              <a:ext cx="3631519" cy="242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772" y="4034972"/>
              <a:ext cx="4034316" cy="2285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10.2</a:t>
            </a:r>
            <a:r>
              <a:rPr lang="en-US" sz="1200" dirty="0"/>
              <a:t>: Different Techniques for Session Management</a:t>
            </a:r>
            <a:r>
              <a:rPr lang="en-US" dirty="0"/>
              <a:t/>
            </a:r>
            <a:br>
              <a:rPr lang="en-US" dirty="0"/>
            </a:br>
            <a:r>
              <a:rPr lang="en-US" sz="2000" dirty="0"/>
              <a:t>URL Rewriting </a:t>
            </a:r>
          </a:p>
        </p:txBody>
      </p:sp>
      <p:sp>
        <p:nvSpPr>
          <p:cNvPr id="4" name="Content Placeholder 3"/>
          <p:cNvSpPr>
            <a:spLocks noGrp="1"/>
          </p:cNvSpPr>
          <p:nvPr>
            <p:ph idx="1"/>
          </p:nvPr>
        </p:nvSpPr>
        <p:spPr/>
        <p:txBody>
          <a:bodyPr/>
          <a:lstStyle/>
          <a:p>
            <a:r>
              <a:rPr lang="en-US" sz="1800" dirty="0"/>
              <a:t>URL rewriting is another way to support anonymous session tracking. </a:t>
            </a:r>
          </a:p>
          <a:p>
            <a:endParaRPr lang="en-US" sz="1800" dirty="0"/>
          </a:p>
          <a:p>
            <a:pPr lvl="1"/>
            <a:r>
              <a:rPr lang="en-US" sz="1600" dirty="0"/>
              <a:t>With URL rewriting, every local URL the user might click on is dynamically modified, or rewritten, to include extra information.</a:t>
            </a:r>
          </a:p>
          <a:p>
            <a:pPr lvl="1"/>
            <a:r>
              <a:rPr lang="en-US" sz="1600" dirty="0"/>
              <a:t>The extra information can be in the form of extra path information, added parameters, or some custom, server-specific URL.</a:t>
            </a:r>
          </a:p>
          <a:p>
            <a:pPr lvl="1"/>
            <a:r>
              <a:rPr lang="en-US" sz="1600" dirty="0"/>
              <a:t>Due to the limited space available in rewriting a URL, the extra information is limited to a unique session ID</a:t>
            </a:r>
          </a:p>
          <a:p>
            <a:endParaRPr 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2AEC56-4E65-43B9-A135-2A3A6DF2FC7B}"/>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1177</TotalTime>
  <Words>3786</Words>
  <Application>Microsoft Office PowerPoint</Application>
  <PresentationFormat>On-screen Show (4:3)</PresentationFormat>
  <Paragraphs>497</Paragraphs>
  <Slides>29</Slides>
  <Notes>29</Notes>
  <HiddenSlides>1</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29</vt:i4>
      </vt:variant>
    </vt:vector>
  </HeadingPairs>
  <TitlesOfParts>
    <vt:vector size="43" baseType="lpstr">
      <vt:lpstr>ＭＳ Ｐゴシック</vt:lpstr>
      <vt:lpstr>Arial</vt:lpstr>
      <vt:lpstr>Calibri</vt:lpstr>
      <vt:lpstr>Candara</vt:lpstr>
      <vt:lpstr>Georgia</vt:lpstr>
      <vt:lpstr>Helvetica Light</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10.1: Introduction and Need for Session Tracking  What is a Session?</vt:lpstr>
      <vt:lpstr>10.1 : Introduction and Need for Session Tracking  What is Session Tracking?</vt:lpstr>
      <vt:lpstr>10.1 : Introduction and Need for Session Tracking  Why Session Tracking?</vt:lpstr>
      <vt:lpstr>10.2: Different Techniques for Session Management Session Tracking Techniques</vt:lpstr>
      <vt:lpstr>10.2: Different Techniques for Session Management Hidden Form Fields</vt:lpstr>
      <vt:lpstr>10.2: Different Techniques for Session Management Demo</vt:lpstr>
      <vt:lpstr>10.2: Different Techniques for Session Management URL Rewriting </vt:lpstr>
      <vt:lpstr>10.2: Different Techniques for Session Management Demo</vt:lpstr>
      <vt:lpstr>10.2: Different Techniques for Session Management Cookies</vt:lpstr>
      <vt:lpstr>10.2: Different Techniques for Session Management Working with Cookies</vt:lpstr>
      <vt:lpstr>10.2: Different Techniques for Session Management Working with Cookies : An example</vt:lpstr>
      <vt:lpstr>10.2: Different Techniques for Session Management Cookie Methods</vt:lpstr>
      <vt:lpstr>10.2: Different Techniques for Session Management Cookie Methods</vt:lpstr>
      <vt:lpstr>Demo</vt:lpstr>
      <vt:lpstr>10.2: Different Techniques for Session Management Session Tracking API</vt:lpstr>
      <vt:lpstr>10.2:Different Techniques for Session Management Session Tracking API - Using HttpSession</vt:lpstr>
      <vt:lpstr>Demo</vt:lpstr>
      <vt:lpstr>10.2: Different Techniques for Session Management Session Tracking API – Using Session ID</vt:lpstr>
      <vt:lpstr>10.2: Different Techniques for Session Management Session Tracking API – Using Session ID</vt:lpstr>
      <vt:lpstr>Demo</vt:lpstr>
      <vt:lpstr>Demo</vt:lpstr>
      <vt:lpstr>Demo</vt:lpstr>
      <vt:lpstr>10.3: Best Practices Best Practices in Session Tracking</vt:lpstr>
      <vt:lpstr>Lab: Session Management</vt:lpstr>
      <vt:lpstr>Summary</vt:lpstr>
      <vt:lpstr>Review Questions</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375</cp:revision>
  <dcterms:created xsi:type="dcterms:W3CDTF">2012-05-18T02:59:15Z</dcterms:created>
  <dcterms:modified xsi:type="dcterms:W3CDTF">2018-03-27T11:42:19Z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